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95" r:id="rId4"/>
    <p:sldId id="285" r:id="rId5"/>
    <p:sldId id="276" r:id="rId6"/>
    <p:sldId id="277" r:id="rId7"/>
    <p:sldId id="291" r:id="rId8"/>
    <p:sldId id="290" r:id="rId9"/>
    <p:sldId id="286" r:id="rId10"/>
    <p:sldId id="279" r:id="rId11"/>
    <p:sldId id="278" r:id="rId12"/>
    <p:sldId id="282" r:id="rId13"/>
    <p:sldId id="294" r:id="rId14"/>
    <p:sldId id="274" r:id="rId15"/>
    <p:sldId id="280" r:id="rId16"/>
    <p:sldId id="293" r:id="rId17"/>
    <p:sldId id="292" r:id="rId18"/>
    <p:sldId id="257" r:id="rId19"/>
    <p:sldId id="271" r:id="rId20"/>
    <p:sldId id="287" r:id="rId21"/>
    <p:sldId id="273" r:id="rId22"/>
    <p:sldId id="281" r:id="rId23"/>
    <p:sldId id="267" r:id="rId24"/>
    <p:sldId id="288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2B46D-B440-4592-90D6-4A127788603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E162-705F-4459-8BC8-B1B013EA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3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C7A7-B9BE-4194-8DF2-31B8DEDF367A}" type="datetime1">
              <a:rPr lang="en-US" smtClean="0"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92D-40FE-4BC0-9142-35B86B0229DF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6E24-27A0-4212-A386-D7382A37E2E5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F763-D22F-4DE6-A2A7-7BB090428A69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3CF5-F6ED-4543-8685-A65F9D4ABC97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40DC32-E3E7-4079-A6C6-6245C0B9928C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9B19-F873-4FDC-A32E-2D9D153B913B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BCF0-583B-435F-90EC-BEC00F903D70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701F-7692-4336-83C3-A7497C67B868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321F-A565-44C8-9436-EBE33D5B86AF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1090BA-BACF-4DB0-8A04-760614CFBC60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13358A-65CC-43EF-8CF3-0D81BEAA5CDA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com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holycross.zoom.us/j/91348349155&amp;sa=D&amp;source=calendar&amp;ust=1601956955619000&amp;usg=AOvVaw1EJfFO_oCqrdYK9YcUy5s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heathprofessions@holycross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Holy Cross</a:t>
            </a:r>
          </a:p>
          <a:p>
            <a:r>
              <a:rPr lang="en-US" dirty="0" smtClean="0"/>
              <a:t>Health Professions Advising</a:t>
            </a:r>
          </a:p>
          <a:p>
            <a:endParaRPr lang="en-US" dirty="0" smtClean="0"/>
          </a:p>
          <a:p>
            <a:r>
              <a:rPr lang="en-US" dirty="0" smtClean="0"/>
              <a:t>Prof. Miles Cahill, Advisor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for health professional school applicants</a:t>
            </a:r>
            <a:br>
              <a:rPr lang="en-US" dirty="0" smtClean="0"/>
            </a:br>
            <a:r>
              <a:rPr lang="en-US" dirty="0" smtClean="0"/>
              <a:t>October 1,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are we (and medical/dental/vet schools) looking for?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the applicant handle the rigorous academics of curriculum and license exams?</a:t>
            </a:r>
          </a:p>
          <a:p>
            <a:r>
              <a:rPr lang="en-US" dirty="0"/>
              <a:t>Has the applicant demonstrated maturity</a:t>
            </a:r>
            <a:r>
              <a:rPr lang="en-US" dirty="0" smtClean="0"/>
              <a:t>?  Working well with others?  Leadership?  Engagement?</a:t>
            </a:r>
            <a:endParaRPr lang="en-US" dirty="0"/>
          </a:p>
          <a:p>
            <a:r>
              <a:rPr lang="en-US" dirty="0" smtClean="0"/>
              <a:t>Has the applicant demonstrated a commitment to helping others in need?</a:t>
            </a:r>
          </a:p>
          <a:p>
            <a:r>
              <a:rPr lang="en-US" dirty="0" smtClean="0"/>
              <a:t>Does the applicant have experience working with people from different socio/economic backgrounds, in stressful situations?</a:t>
            </a:r>
          </a:p>
          <a:p>
            <a:r>
              <a:rPr lang="en-US" dirty="0" smtClean="0"/>
              <a:t>Is the applicant familiar with the job health care providers do?  The training involved?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GPA:  overall and in science courses</a:t>
            </a:r>
          </a:p>
          <a:p>
            <a:pPr lvl="1"/>
            <a:r>
              <a:rPr lang="en-US" dirty="0" smtClean="0"/>
              <a:t>We look at trajectory, individual course grades, additional courses, etc.</a:t>
            </a:r>
          </a:p>
          <a:p>
            <a:r>
              <a:rPr lang="en-US" dirty="0" smtClean="0"/>
              <a:t>Personal statement</a:t>
            </a:r>
          </a:p>
          <a:p>
            <a:pPr lvl="1"/>
            <a:r>
              <a:rPr lang="en-US" dirty="0" smtClean="0"/>
              <a:t>Approx. 7 page reflective essay</a:t>
            </a:r>
          </a:p>
          <a:p>
            <a:pPr lvl="2"/>
            <a:r>
              <a:rPr lang="en-US" dirty="0" smtClean="0"/>
              <a:t>Introduce yourself to the committee:  who are you?  How did you get here?</a:t>
            </a:r>
          </a:p>
          <a:p>
            <a:pPr lvl="2"/>
            <a:r>
              <a:rPr lang="en-US" dirty="0" smtClean="0"/>
              <a:t>Reflect on experiences that lead you to pursue a career of caring for others</a:t>
            </a:r>
          </a:p>
          <a:p>
            <a:pPr lvl="1"/>
            <a:r>
              <a:rPr lang="en-US" dirty="0" smtClean="0"/>
              <a:t>This is a central part of our evaluation!</a:t>
            </a:r>
          </a:p>
          <a:p>
            <a:r>
              <a:rPr lang="en-US" dirty="0" smtClean="0"/>
              <a:t>Reference letters</a:t>
            </a:r>
          </a:p>
          <a:p>
            <a:pPr lvl="1"/>
            <a:r>
              <a:rPr lang="en-US" dirty="0" smtClean="0"/>
              <a:t>Academic ability and work ethic, engagement</a:t>
            </a:r>
          </a:p>
          <a:p>
            <a:pPr lvl="1"/>
            <a:r>
              <a:rPr lang="en-US" dirty="0" smtClean="0"/>
              <a:t>Character, working with others, compassion, maturity</a:t>
            </a:r>
          </a:p>
          <a:p>
            <a:pPr lvl="1"/>
            <a:r>
              <a:rPr lang="en-US" dirty="0" smtClean="0"/>
              <a:t>Clinical, research, volunteer, professional experiences</a:t>
            </a:r>
          </a:p>
          <a:p>
            <a:pPr lvl="1"/>
            <a:r>
              <a:rPr lang="en-US" dirty="0" smtClean="0"/>
              <a:t>If you are applying to DO school, you need a letter from a DO.  If you are applying to dental school you need a letter from a dentist</a:t>
            </a:r>
          </a:p>
          <a:p>
            <a:pPr lvl="2"/>
            <a:r>
              <a:rPr lang="en-US" dirty="0" smtClean="0"/>
              <a:t>Letter may come after your committee review</a:t>
            </a:r>
          </a:p>
          <a:p>
            <a:r>
              <a:rPr lang="en-US" dirty="0" smtClean="0"/>
              <a:t>Volunteer experience</a:t>
            </a:r>
          </a:p>
          <a:p>
            <a:pPr lvl="1"/>
            <a:r>
              <a:rPr lang="en-US" dirty="0" smtClean="0"/>
              <a:t>Longer/deeper engagement valued –  show leadership</a:t>
            </a:r>
          </a:p>
          <a:p>
            <a:pPr lvl="1"/>
            <a:r>
              <a:rPr lang="en-US" dirty="0" smtClean="0"/>
              <a:t>Show compassion for others</a:t>
            </a:r>
          </a:p>
          <a:p>
            <a:pPr lvl="1"/>
            <a:r>
              <a:rPr lang="en-US" dirty="0" smtClean="0"/>
              <a:t>May substitute for (some) clinical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Clinical experience</a:t>
            </a:r>
          </a:p>
          <a:p>
            <a:pPr lvl="1"/>
            <a:r>
              <a:rPr lang="en-US" dirty="0" smtClean="0"/>
              <a:t>Work/volunteer/internship in hospital/nursing home/office/etc. setting</a:t>
            </a:r>
          </a:p>
          <a:p>
            <a:pPr lvl="1"/>
            <a:r>
              <a:rPr lang="en-US" dirty="0" smtClean="0"/>
              <a:t>Shadowing less desirable as it is “passive” </a:t>
            </a:r>
          </a:p>
          <a:p>
            <a:r>
              <a:rPr lang="en-US" dirty="0" smtClean="0"/>
              <a:t>Volunteer or work caring for others in a non-medical setting</a:t>
            </a:r>
          </a:p>
          <a:p>
            <a:pPr lvl="1"/>
            <a:r>
              <a:rPr lang="en-US" dirty="0" smtClean="0"/>
              <a:t>This may substitute for (most) clinical experience</a:t>
            </a:r>
          </a:p>
          <a:p>
            <a:pPr lvl="1"/>
            <a:r>
              <a:rPr lang="en-US" dirty="0" smtClean="0"/>
              <a:t>Key is experience caring for others in a stressful situation, learning to communicate with people with different backgrounds</a:t>
            </a:r>
          </a:p>
          <a:p>
            <a:r>
              <a:rPr lang="en-US" dirty="0" smtClean="0"/>
              <a:t>Research experience</a:t>
            </a:r>
          </a:p>
          <a:p>
            <a:pPr lvl="1"/>
            <a:r>
              <a:rPr lang="en-US" dirty="0" smtClean="0"/>
              <a:t>Not essential, but helpful</a:t>
            </a:r>
          </a:p>
          <a:p>
            <a:r>
              <a:rPr lang="en-US" dirty="0" smtClean="0"/>
              <a:t>Professional experience</a:t>
            </a:r>
          </a:p>
          <a:p>
            <a:pPr lvl="1"/>
            <a:r>
              <a:rPr lang="en-US" dirty="0"/>
              <a:t>Not essential, but </a:t>
            </a:r>
            <a:r>
              <a:rPr lang="en-US" dirty="0" smtClean="0"/>
              <a:t>helpful</a:t>
            </a:r>
          </a:p>
          <a:p>
            <a:r>
              <a:rPr lang="en-US" dirty="0" smtClean="0"/>
              <a:t>Other experiences</a:t>
            </a:r>
          </a:p>
          <a:p>
            <a:pPr lvl="1"/>
            <a:r>
              <a:rPr lang="en-US" dirty="0" smtClean="0"/>
              <a:t>Athletics, clubs, etc.</a:t>
            </a:r>
          </a:p>
          <a:p>
            <a:r>
              <a:rPr lang="en-US" dirty="0" smtClean="0"/>
              <a:t>We don’t use MCAT/DAT/GRE for rating, but will for advisory purposes</a:t>
            </a:r>
          </a:p>
          <a:p>
            <a:pPr lvl="1"/>
            <a:r>
              <a:rPr lang="en-US" dirty="0" smtClean="0"/>
              <a:t>Test scores very important for med/dental/vet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COVID-19 disruptions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for 2020 (2021 matriculation)</a:t>
            </a:r>
          </a:p>
          <a:p>
            <a:pPr lvl="1"/>
            <a:r>
              <a:rPr lang="en-US" dirty="0" smtClean="0"/>
              <a:t>Online laboratory courses likely acceptable, especially if taken at home institution</a:t>
            </a:r>
          </a:p>
          <a:p>
            <a:pPr lvl="1"/>
            <a:r>
              <a:rPr lang="en-US" dirty="0" smtClean="0"/>
              <a:t>MCAT disrupted, delayed, modified</a:t>
            </a:r>
          </a:p>
          <a:p>
            <a:pPr lvl="1"/>
            <a:r>
              <a:rPr lang="en-US" dirty="0" smtClean="0"/>
              <a:t>Interviews almost exclusively online</a:t>
            </a:r>
          </a:p>
          <a:p>
            <a:pPr lvl="1"/>
            <a:r>
              <a:rPr lang="en-US" dirty="0" smtClean="0"/>
              <a:t>New pre-recorded video “interview” at some schools</a:t>
            </a:r>
          </a:p>
          <a:p>
            <a:r>
              <a:rPr lang="en-US" dirty="0" smtClean="0"/>
              <a:t>Expectations for 2021 applications (2022 matric)</a:t>
            </a:r>
          </a:p>
          <a:p>
            <a:pPr lvl="1"/>
            <a:r>
              <a:rPr lang="en-US" dirty="0" smtClean="0"/>
              <a:t>Online courses ok when taken out of necessity</a:t>
            </a:r>
          </a:p>
          <a:p>
            <a:pPr lvl="1"/>
            <a:r>
              <a:rPr lang="en-US" dirty="0" smtClean="0"/>
              <a:t>MCAT will be expected</a:t>
            </a:r>
          </a:p>
          <a:p>
            <a:pPr lvl="1"/>
            <a:r>
              <a:rPr lang="en-US" dirty="0" smtClean="0"/>
              <a:t>Interviews may be online</a:t>
            </a:r>
          </a:p>
          <a:p>
            <a:pPr lvl="1"/>
            <a:r>
              <a:rPr lang="en-US" dirty="0" smtClean="0"/>
              <a:t>There will still be expectations for clinical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Very highly recommend</a:t>
            </a:r>
          </a:p>
          <a:p>
            <a:pPr lvl="1"/>
            <a:r>
              <a:rPr lang="en-US" dirty="0" smtClean="0"/>
              <a:t>Outstanding in every category.  No flaws.</a:t>
            </a:r>
            <a:endParaRPr lang="en-US" dirty="0"/>
          </a:p>
          <a:p>
            <a:r>
              <a:rPr lang="en-US" dirty="0" smtClean="0"/>
              <a:t>Highly recommend</a:t>
            </a:r>
          </a:p>
          <a:p>
            <a:pPr lvl="1"/>
            <a:r>
              <a:rPr lang="en-US" dirty="0" smtClean="0"/>
              <a:t>Strong in every category, but not top in all categories</a:t>
            </a:r>
          </a:p>
          <a:p>
            <a:pPr lvl="1"/>
            <a:r>
              <a:rPr lang="en-US" dirty="0" smtClean="0"/>
              <a:t>May have a flaw that is offset by other excellent credentials</a:t>
            </a:r>
            <a:endParaRPr lang="en-US" dirty="0"/>
          </a:p>
          <a:p>
            <a:r>
              <a:rPr lang="en-US" dirty="0" smtClean="0"/>
              <a:t>Recommend</a:t>
            </a:r>
          </a:p>
          <a:p>
            <a:pPr lvl="1"/>
            <a:r>
              <a:rPr lang="en-US" dirty="0" smtClean="0"/>
              <a:t>You are a solid applicant in every category but have some weaknesses that can be addressed to make you a stronger applicant.  We think you are capable of succeeding in  medical/dental/etc. school, but you should be careful which schools you apply to.</a:t>
            </a:r>
            <a:endParaRPr lang="en-US" dirty="0"/>
          </a:p>
          <a:p>
            <a:r>
              <a:rPr lang="en-US" dirty="0" smtClean="0"/>
              <a:t>Wait to apply</a:t>
            </a:r>
          </a:p>
          <a:p>
            <a:pPr lvl="1"/>
            <a:r>
              <a:rPr lang="en-US" dirty="0" smtClean="0"/>
              <a:t>You are not yet a competitive applicant</a:t>
            </a:r>
          </a:p>
          <a:p>
            <a:pPr lvl="1"/>
            <a:r>
              <a:rPr lang="en-US" dirty="0" smtClean="0"/>
              <a:t>We will give you advice on how you can become more competitive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Historically, students at all levels of recommendation (R through VH) have gotten in at similar rates (80%+).  The recommendation level corresponds to what sorts of schools an applicant should apply to, and not if they will be accepted.</a:t>
            </a:r>
            <a:endParaRPr lang="en-US" sz="29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Your rating reflects your record, is not a substitute for a flaw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What matters is the evidence we provide to back up the </a:t>
            </a:r>
            <a:r>
              <a:rPr lang="en-US" sz="2900" dirty="0" err="1" smtClean="0">
                <a:solidFill>
                  <a:srgbClr val="FF0000"/>
                </a:solidFill>
              </a:rPr>
              <a:t>raingm</a:t>
            </a:r>
            <a:r>
              <a:rPr lang="en-US" sz="2900" dirty="0" smtClean="0">
                <a:solidFill>
                  <a:srgbClr val="FF0000"/>
                </a:solidFill>
              </a:rPr>
              <a:t> not the rating itself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We </a:t>
            </a:r>
            <a:r>
              <a:rPr lang="en-US" sz="2900" dirty="0">
                <a:solidFill>
                  <a:srgbClr val="FF0000"/>
                </a:solidFill>
              </a:rPr>
              <a:t>are trying to show you how </a:t>
            </a:r>
            <a:r>
              <a:rPr lang="en-US" sz="2900" dirty="0" smtClean="0">
                <a:solidFill>
                  <a:srgbClr val="FF0000"/>
                </a:solidFill>
              </a:rPr>
              <a:t>medical/dental/vet </a:t>
            </a:r>
            <a:r>
              <a:rPr lang="en-US" sz="2900" dirty="0">
                <a:solidFill>
                  <a:srgbClr val="FF0000"/>
                </a:solidFill>
              </a:rPr>
              <a:t>schools will view your application, not act as </a:t>
            </a:r>
            <a:r>
              <a:rPr lang="en-US" sz="2900" dirty="0" smtClean="0">
                <a:solidFill>
                  <a:srgbClr val="FF0000"/>
                </a:solidFill>
              </a:rPr>
              <a:t>gatekeepers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It is expensive to apply to schools and much harder to get into medical school as a re-applicant </a:t>
            </a: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 Exam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free resources available from AAMC (MCAT), ADEA (DAT)</a:t>
            </a:r>
          </a:p>
          <a:p>
            <a:r>
              <a:rPr lang="en-US" dirty="0" smtClean="0"/>
              <a:t>Make a careful study plan</a:t>
            </a:r>
          </a:p>
          <a:p>
            <a:pPr lvl="1"/>
            <a:r>
              <a:rPr lang="en-US" dirty="0" smtClean="0"/>
              <a:t>Plan to take it by April/May before application</a:t>
            </a:r>
          </a:p>
          <a:p>
            <a:pPr lvl="1"/>
            <a:r>
              <a:rPr lang="en-US" dirty="0" smtClean="0"/>
              <a:t>Set study schedule</a:t>
            </a:r>
          </a:p>
          <a:p>
            <a:pPr lvl="1"/>
            <a:r>
              <a:rPr lang="en-US" dirty="0" smtClean="0"/>
              <a:t>Make preparation plans</a:t>
            </a:r>
          </a:p>
          <a:p>
            <a:r>
              <a:rPr lang="en-US" dirty="0" smtClean="0"/>
              <a:t>Plan to take it once, take it again if necessary</a:t>
            </a:r>
          </a:p>
          <a:p>
            <a:pPr lvl="1"/>
            <a:r>
              <a:rPr lang="en-US" dirty="0" smtClean="0"/>
              <a:t>All scores report</a:t>
            </a:r>
            <a:endParaRPr lang="en-US" dirty="0"/>
          </a:p>
          <a:p>
            <a:pPr lvl="1"/>
            <a:r>
              <a:rPr lang="en-US" dirty="0" smtClean="0"/>
              <a:t>Exam scores becoming increasingly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Kaplan institutional discount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Kaplan offers us an institutional discount in exchange for the College managing the billing for students</a:t>
            </a:r>
          </a:p>
          <a:p>
            <a:r>
              <a:rPr lang="en-US" dirty="0" smtClean="0"/>
              <a:t>All classes online (</a:t>
            </a:r>
            <a:r>
              <a:rPr lang="en-US" dirty="0" err="1" smtClean="0"/>
              <a:t>LiveOnline</a:t>
            </a:r>
            <a:r>
              <a:rPr lang="en-US" dirty="0" smtClean="0"/>
              <a:t> or recorded (Self Paced PLUS)</a:t>
            </a:r>
          </a:p>
          <a:p>
            <a:pPr lvl="1"/>
            <a:r>
              <a:rPr lang="en-US" dirty="0" smtClean="0"/>
              <a:t>Take them any time you want</a:t>
            </a:r>
          </a:p>
          <a:p>
            <a:r>
              <a:rPr lang="en-US" dirty="0" smtClean="0"/>
              <a:t>Sign up on a rolling basis, billing by College in February, deadline is fixed for students (rolling for alumni)</a:t>
            </a:r>
          </a:p>
          <a:p>
            <a:r>
              <a:rPr lang="en-US" dirty="0" smtClean="0"/>
              <a:t>Cost:</a:t>
            </a:r>
          </a:p>
          <a:p>
            <a:pPr lvl="1"/>
            <a:r>
              <a:rPr lang="en-US" dirty="0" smtClean="0"/>
              <a:t>MCAT: </a:t>
            </a:r>
            <a:r>
              <a:rPr lang="en-US" dirty="0" err="1" smtClean="0"/>
              <a:t>LiveOnline</a:t>
            </a:r>
            <a:r>
              <a:rPr lang="en-US" dirty="0" smtClean="0"/>
              <a:t>/Self-Paced PLUS: $1,299; Online: $999</a:t>
            </a:r>
          </a:p>
          <a:p>
            <a:pPr lvl="1"/>
            <a:r>
              <a:rPr lang="en-US" dirty="0" smtClean="0"/>
              <a:t>DAT</a:t>
            </a:r>
            <a:r>
              <a:rPr lang="en-US" dirty="0"/>
              <a:t>: </a:t>
            </a:r>
            <a:r>
              <a:rPr lang="en-US" dirty="0" err="1" smtClean="0"/>
              <a:t>LiveOnline</a:t>
            </a:r>
            <a:r>
              <a:rPr lang="en-US" dirty="0" smtClean="0"/>
              <a:t>: $1,274; Self-paced: $1,104</a:t>
            </a:r>
          </a:p>
          <a:p>
            <a:r>
              <a:rPr lang="en-US" dirty="0" smtClean="0"/>
              <a:t>Look for information email coming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medical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of applying to medical school:  $3,000-4,000</a:t>
            </a:r>
          </a:p>
          <a:p>
            <a:pPr lvl="1"/>
            <a:r>
              <a:rPr lang="en-US" dirty="0" smtClean="0"/>
              <a:t>Application fees, exams, travel to interviews, etc.</a:t>
            </a:r>
          </a:p>
          <a:p>
            <a:pPr lvl="2"/>
            <a:r>
              <a:rPr lang="en-US" dirty="0" smtClean="0"/>
              <a:t>May be cheaper post-COVID</a:t>
            </a:r>
          </a:p>
          <a:p>
            <a:r>
              <a:rPr lang="en-US" dirty="0" smtClean="0"/>
              <a:t>Typical private medical school</a:t>
            </a:r>
          </a:p>
          <a:p>
            <a:pPr lvl="1"/>
            <a:r>
              <a:rPr lang="en-US" dirty="0" smtClean="0"/>
              <a:t>Tufts:  $90,000+/year (tuition, meals, living, etc.)</a:t>
            </a:r>
          </a:p>
          <a:p>
            <a:pPr lvl="1"/>
            <a:r>
              <a:rPr lang="en-US" dirty="0" smtClean="0"/>
              <a:t>Avg. med school student graduates with </a:t>
            </a:r>
            <a:r>
              <a:rPr lang="en-US" dirty="0"/>
              <a:t>&gt;</a:t>
            </a:r>
            <a:r>
              <a:rPr lang="en-US" dirty="0" smtClean="0"/>
              <a:t>$200,000 in debt</a:t>
            </a:r>
          </a:p>
          <a:p>
            <a:r>
              <a:rPr lang="en-US" dirty="0" smtClean="0"/>
              <a:t>Typical public medical school</a:t>
            </a:r>
          </a:p>
          <a:p>
            <a:pPr lvl="1"/>
            <a:r>
              <a:rPr lang="en-US" dirty="0" smtClean="0"/>
              <a:t>UMass:  $55,000/year (tuition, feels, living, etc.)</a:t>
            </a:r>
          </a:p>
          <a:p>
            <a:pPr lvl="1"/>
            <a:r>
              <a:rPr lang="en-US" dirty="0" smtClean="0"/>
              <a:t>Avg. student graduates with </a:t>
            </a:r>
            <a:r>
              <a:rPr lang="en-US" dirty="0"/>
              <a:t>&gt;</a:t>
            </a:r>
            <a:r>
              <a:rPr lang="en-US" dirty="0" smtClean="0"/>
              <a:t>$100,000 in debt</a:t>
            </a:r>
          </a:p>
          <a:p>
            <a:r>
              <a:rPr lang="en-US" dirty="0" smtClean="0"/>
              <a:t>Dental school even more expensive!  $120,000+/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Vet school also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Medical school is becoming more highly competitive</a:t>
            </a:r>
          </a:p>
          <a:p>
            <a:pPr lvl="1"/>
            <a:r>
              <a:rPr lang="en-US" dirty="0" smtClean="0"/>
              <a:t>51,191 applications to MD for fall 2020 start</a:t>
            </a:r>
          </a:p>
          <a:p>
            <a:pPr lvl="2"/>
            <a:r>
              <a:rPr lang="en-US" dirty="0" smtClean="0"/>
              <a:t>21,450 started medical school in fall 2020; 42% of applicants</a:t>
            </a:r>
          </a:p>
          <a:p>
            <a:pPr lvl="1"/>
            <a:r>
              <a:rPr lang="en-US" dirty="0" smtClean="0"/>
              <a:t>Typical MD medical school</a:t>
            </a:r>
          </a:p>
          <a:p>
            <a:pPr lvl="2"/>
            <a:r>
              <a:rPr lang="en-US" dirty="0" smtClean="0"/>
              <a:t>Tufts:  12,764 complete applicants, 829 interviews for class of 200</a:t>
            </a:r>
          </a:p>
          <a:p>
            <a:pPr lvl="2"/>
            <a:r>
              <a:rPr lang="en-US" dirty="0" smtClean="0"/>
              <a:t>UMass:  1,042 in-state+3,021 out, 472+456 interviews for class of  113+48</a:t>
            </a:r>
          </a:p>
          <a:p>
            <a:pPr lvl="2"/>
            <a:r>
              <a:rPr lang="en-US" dirty="0" smtClean="0"/>
              <a:t>Nationally, students apply to 18-22 schools, ~40% get in to MD, similar matriculation rate for DO</a:t>
            </a:r>
          </a:p>
          <a:p>
            <a:pPr lvl="2"/>
            <a:r>
              <a:rPr lang="en-US" dirty="0" smtClean="0"/>
              <a:t>Holy Cross:  admission rate </a:t>
            </a:r>
            <a:r>
              <a:rPr lang="en-US" dirty="0" err="1" smtClean="0"/>
              <a:t>approx</a:t>
            </a:r>
            <a:r>
              <a:rPr lang="en-US" dirty="0" smtClean="0"/>
              <a:t> double, after advising, incl. DO</a:t>
            </a:r>
          </a:p>
          <a:p>
            <a:pPr lvl="1"/>
            <a:r>
              <a:rPr lang="en-US" dirty="0" smtClean="0"/>
              <a:t>20,836 </a:t>
            </a:r>
            <a:r>
              <a:rPr lang="en-US" dirty="0"/>
              <a:t>applications to DO (</a:t>
            </a:r>
            <a:r>
              <a:rPr lang="en-US" dirty="0" smtClean="0"/>
              <a:t>2017)</a:t>
            </a:r>
            <a:endParaRPr lang="en-US" dirty="0"/>
          </a:p>
          <a:p>
            <a:pPr lvl="2"/>
            <a:r>
              <a:rPr lang="en-US" dirty="0" smtClean="0"/>
              <a:t>7,197 </a:t>
            </a:r>
            <a:r>
              <a:rPr lang="en-US" dirty="0"/>
              <a:t>first year </a:t>
            </a:r>
            <a:r>
              <a:rPr lang="en-US" dirty="0" smtClean="0"/>
              <a:t>students (35% matriculation rate)</a:t>
            </a:r>
            <a:endParaRPr lang="en-US" dirty="0"/>
          </a:p>
          <a:p>
            <a:pPr lvl="1"/>
            <a:r>
              <a:rPr lang="en-US" dirty="0" smtClean="0"/>
              <a:t>Typical </a:t>
            </a:r>
            <a:r>
              <a:rPr lang="en-US" dirty="0"/>
              <a:t>DO school</a:t>
            </a:r>
          </a:p>
          <a:p>
            <a:pPr lvl="2"/>
            <a:r>
              <a:rPr lang="en-US" dirty="0"/>
              <a:t>CCOM-MWU:  5,712  applications for a class of 208</a:t>
            </a:r>
          </a:p>
          <a:p>
            <a:pPr lvl="2"/>
            <a:r>
              <a:rPr lang="en-US" dirty="0"/>
              <a:t>UNE-COM:  </a:t>
            </a:r>
            <a:r>
              <a:rPr lang="en-US" dirty="0" smtClean="0"/>
              <a:t>4,300 </a:t>
            </a:r>
            <a:r>
              <a:rPr lang="en-US" dirty="0"/>
              <a:t>applications for </a:t>
            </a:r>
            <a:r>
              <a:rPr lang="en-US" dirty="0" smtClean="0"/>
              <a:t>600 interviews and a </a:t>
            </a:r>
            <a:r>
              <a:rPr lang="en-US" dirty="0"/>
              <a:t>class of </a:t>
            </a:r>
            <a:r>
              <a:rPr lang="en-US" dirty="0" smtClean="0"/>
              <a:t>178</a:t>
            </a:r>
          </a:p>
          <a:p>
            <a:r>
              <a:rPr lang="en-US" dirty="0"/>
              <a:t>Dental school is also becoming increasingly competitive</a:t>
            </a:r>
          </a:p>
          <a:p>
            <a:pPr lvl="1"/>
            <a:r>
              <a:rPr lang="en-US" dirty="0"/>
              <a:t>Tufts:  3,700 apps for 195 </a:t>
            </a:r>
            <a:r>
              <a:rPr lang="en-US" dirty="0" smtClean="0"/>
              <a:t>seats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90% of training the same</a:t>
            </a:r>
          </a:p>
          <a:p>
            <a:r>
              <a:rPr lang="en-US" dirty="0" smtClean="0"/>
              <a:t>Pass equivalent license exam</a:t>
            </a:r>
          </a:p>
          <a:p>
            <a:r>
              <a:rPr lang="en-US" dirty="0" smtClean="0"/>
              <a:t>Train in similar/same residencies – same accreditation!</a:t>
            </a:r>
          </a:p>
          <a:p>
            <a:pPr lvl="1"/>
            <a:r>
              <a:rPr lang="en-US" dirty="0" smtClean="0"/>
              <a:t>MUCH better chance at residency than overseas</a:t>
            </a:r>
          </a:p>
          <a:p>
            <a:r>
              <a:rPr lang="en-US" dirty="0" smtClean="0"/>
              <a:t>A little easier to get into quantitatively</a:t>
            </a:r>
          </a:p>
          <a:p>
            <a:pPr lvl="1"/>
            <a:r>
              <a:rPr lang="en-US" dirty="0" smtClean="0"/>
              <a:t>Less concerned with quantitative scores</a:t>
            </a:r>
          </a:p>
          <a:p>
            <a:pPr lvl="1"/>
            <a:r>
              <a:rPr lang="en-US" dirty="0" smtClean="0"/>
              <a:t>MCAT:  </a:t>
            </a:r>
            <a:r>
              <a:rPr lang="en-US" dirty="0" err="1" smtClean="0"/>
              <a:t>avg</a:t>
            </a:r>
            <a:r>
              <a:rPr lang="en-US" dirty="0" smtClean="0"/>
              <a:t>:  503 for DO vs. 512 for MD</a:t>
            </a:r>
          </a:p>
          <a:p>
            <a:pPr lvl="1"/>
            <a:r>
              <a:rPr lang="en-US" dirty="0" smtClean="0"/>
              <a:t>GPA (overall/science) slightly lower (3.5/3.4 for DO vs 3.7/3.6 for MD)</a:t>
            </a:r>
          </a:p>
          <a:p>
            <a:r>
              <a:rPr lang="en-US" dirty="0" smtClean="0"/>
              <a:t>Need a letter from a DO:  your responsibility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www.AACOM.org</a:t>
            </a:r>
            <a:endParaRPr lang="en-US" dirty="0" smtClean="0"/>
          </a:p>
          <a:p>
            <a:pPr lvl="1"/>
            <a:r>
              <a:rPr lang="en-US" i="1" dirty="0" smtClean="0"/>
              <a:t>The DOs</a:t>
            </a:r>
            <a:r>
              <a:rPr lang="en-US" dirty="0" smtClean="0"/>
              <a:t> by Norman </a:t>
            </a:r>
            <a:r>
              <a:rPr lang="en-US" dirty="0" err="1" smtClean="0"/>
              <a:t>Gervitz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Talk about committee review process</a:t>
            </a:r>
          </a:p>
          <a:p>
            <a:r>
              <a:rPr lang="en-US" dirty="0" smtClean="0"/>
              <a:t>Talk about credentials</a:t>
            </a:r>
          </a:p>
          <a:p>
            <a:r>
              <a:rPr lang="en-US" dirty="0" smtClean="0"/>
              <a:t>Talk about graduate school application process</a:t>
            </a:r>
          </a:p>
          <a:p>
            <a:r>
              <a:rPr lang="en-US" dirty="0" smtClean="0"/>
              <a:t>Talk about MCAT and review class</a:t>
            </a:r>
          </a:p>
          <a:p>
            <a:r>
              <a:rPr lang="en-US" dirty="0" smtClean="0"/>
              <a:t>Talk about changes to post-</a:t>
            </a:r>
            <a:r>
              <a:rPr lang="en-US" dirty="0" err="1" smtClean="0"/>
              <a:t>bacc</a:t>
            </a:r>
            <a:r>
              <a:rPr lang="en-US" dirty="0" smtClean="0"/>
              <a:t> and allied health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NP/PA, allied health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your goals</a:t>
            </a:r>
          </a:p>
          <a:p>
            <a:pPr lvl="1"/>
            <a:r>
              <a:rPr lang="en-US" dirty="0" smtClean="0"/>
              <a:t>What do you want to </a:t>
            </a:r>
            <a:r>
              <a:rPr lang="en-US" i="1" dirty="0" smtClean="0"/>
              <a:t>do </a:t>
            </a:r>
            <a:r>
              <a:rPr lang="en-US" dirty="0" smtClean="0"/>
              <a:t>every day</a:t>
            </a:r>
          </a:p>
          <a:p>
            <a:pPr lvl="1"/>
            <a:r>
              <a:rPr lang="en-US" dirty="0" smtClean="0"/>
              <a:t>Not what initials do you want on your name tag</a:t>
            </a:r>
          </a:p>
          <a:p>
            <a:r>
              <a:rPr lang="en-US" dirty="0" smtClean="0"/>
              <a:t>Do you want to work with patients?</a:t>
            </a:r>
          </a:p>
          <a:p>
            <a:pPr lvl="1"/>
            <a:r>
              <a:rPr lang="en-US" dirty="0" smtClean="0"/>
              <a:t>Diagnose, treat, prescribe?</a:t>
            </a:r>
          </a:p>
          <a:p>
            <a:pPr lvl="2"/>
            <a:r>
              <a:rPr lang="en-US" dirty="0" smtClean="0"/>
              <a:t>Think about NP/PA, other allied health</a:t>
            </a:r>
          </a:p>
          <a:p>
            <a:r>
              <a:rPr lang="en-US" dirty="0" smtClean="0"/>
              <a:t>Other careers may allow more independence</a:t>
            </a:r>
          </a:p>
          <a:p>
            <a:pPr lvl="1"/>
            <a:r>
              <a:rPr lang="en-US" dirty="0" smtClean="0"/>
              <a:t>Podiatry (very similar to med school)</a:t>
            </a:r>
          </a:p>
          <a:p>
            <a:pPr lvl="1"/>
            <a:r>
              <a:rPr lang="en-US" dirty="0" smtClean="0"/>
              <a:t>Optometry</a:t>
            </a:r>
          </a:p>
          <a:p>
            <a:pPr lvl="1"/>
            <a:r>
              <a:rPr lang="en-US" dirty="0" smtClean="0"/>
              <a:t>Physical therapy, 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professional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Dental school</a:t>
            </a:r>
          </a:p>
          <a:p>
            <a:pPr lvl="1"/>
            <a:r>
              <a:rPr lang="en-US" dirty="0" smtClean="0"/>
              <a:t>Same committee process, timeline as MD</a:t>
            </a:r>
          </a:p>
          <a:p>
            <a:pPr lvl="1"/>
            <a:r>
              <a:rPr lang="en-US" dirty="0" smtClean="0"/>
              <a:t>GPA a little lower than MD</a:t>
            </a:r>
          </a:p>
          <a:p>
            <a:pPr lvl="2"/>
            <a:r>
              <a:rPr lang="en-US" dirty="0" smtClean="0"/>
              <a:t>Usually competitive above </a:t>
            </a:r>
            <a:r>
              <a:rPr lang="en-US" dirty="0"/>
              <a:t>3</a:t>
            </a:r>
            <a:r>
              <a:rPr lang="en-US" dirty="0" smtClean="0"/>
              <a:t>.0 GPA (overall &amp; science)</a:t>
            </a:r>
          </a:p>
          <a:p>
            <a:pPr lvl="2"/>
            <a:r>
              <a:rPr lang="en-US" dirty="0" smtClean="0"/>
              <a:t>Need a letter from a dentist</a:t>
            </a:r>
          </a:p>
          <a:p>
            <a:pPr lvl="1"/>
            <a:r>
              <a:rPr lang="en-US" dirty="0" smtClean="0"/>
              <a:t>DAT important:  want &gt; 17 on each section</a:t>
            </a:r>
          </a:p>
          <a:p>
            <a:r>
              <a:rPr lang="en-US" dirty="0" smtClean="0"/>
              <a:t>Veterinary school</a:t>
            </a:r>
          </a:p>
          <a:p>
            <a:pPr lvl="1"/>
            <a:r>
              <a:rPr lang="en-US" dirty="0" smtClean="0"/>
              <a:t>Same committee process</a:t>
            </a:r>
          </a:p>
          <a:p>
            <a:pPr lvl="1"/>
            <a:r>
              <a:rPr lang="en-US" dirty="0" smtClean="0"/>
              <a:t>Deadline Sept. 15 – but check!</a:t>
            </a:r>
          </a:p>
          <a:p>
            <a:pPr lvl="1"/>
            <a:r>
              <a:rPr lang="en-US" dirty="0" smtClean="0"/>
              <a:t>Usually take GRE</a:t>
            </a:r>
          </a:p>
          <a:p>
            <a:pPr lvl="1"/>
            <a:r>
              <a:rPr lang="en-US" dirty="0" smtClean="0"/>
              <a:t>Experience with large and small animals essential</a:t>
            </a:r>
          </a:p>
          <a:p>
            <a:pPr lvl="1"/>
            <a:r>
              <a:rPr lang="en-US" dirty="0" smtClean="0"/>
              <a:t>Requirements vary between schools</a:t>
            </a:r>
          </a:p>
          <a:p>
            <a:pPr lvl="1"/>
            <a:r>
              <a:rPr lang="en-US" dirty="0" smtClean="0"/>
              <a:t>Usually need individual letters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PA, NP, PT, OD, etc. and post-</a:t>
            </a:r>
            <a:r>
              <a:rPr lang="en-US" dirty="0" err="1" smtClean="0"/>
              <a:t>baccs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differences</a:t>
            </a:r>
          </a:p>
          <a:p>
            <a:r>
              <a:rPr lang="en-US" dirty="0" smtClean="0"/>
              <a:t>Have June, Aug., Jan., etc. start dates</a:t>
            </a:r>
          </a:p>
          <a:p>
            <a:r>
              <a:rPr lang="en-US" dirty="0" smtClean="0"/>
              <a:t>Deadlines vary – year round, including before committee meets!</a:t>
            </a:r>
          </a:p>
          <a:p>
            <a:r>
              <a:rPr lang="en-US" dirty="0" smtClean="0"/>
              <a:t>Requirements vary widely between schools</a:t>
            </a:r>
          </a:p>
          <a:p>
            <a:r>
              <a:rPr lang="en-US" dirty="0" smtClean="0"/>
              <a:t>Schools do not accept committee letters, committee ratings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help you gather your credentials, choose reference letters, choose schools, write personal statement, etc.  Come see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Work with your advisor early</a:t>
            </a:r>
          </a:p>
          <a:p>
            <a:pPr lvl="1"/>
            <a:r>
              <a:rPr lang="en-US" dirty="0" smtClean="0"/>
              <a:t>Waiting until last minute is asking for trouble</a:t>
            </a:r>
          </a:p>
          <a:p>
            <a:r>
              <a:rPr lang="en-US" dirty="0" smtClean="0"/>
              <a:t>Be professional</a:t>
            </a:r>
          </a:p>
          <a:p>
            <a:pPr lvl="1"/>
            <a:r>
              <a:rPr lang="en-US" dirty="0" smtClean="0"/>
              <a:t>Be formal in all correspondence – e-mails, phone calls, etc.</a:t>
            </a:r>
          </a:p>
          <a:p>
            <a:pPr lvl="1"/>
            <a:r>
              <a:rPr lang="en-US" dirty="0" smtClean="0"/>
              <a:t>Use correct grammar, spelling in all communication</a:t>
            </a:r>
          </a:p>
          <a:p>
            <a:pPr lvl="1"/>
            <a:r>
              <a:rPr lang="en-US" dirty="0" smtClean="0"/>
              <a:t>Always use titles, never first names</a:t>
            </a:r>
          </a:p>
          <a:p>
            <a:pPr lvl="1"/>
            <a:r>
              <a:rPr lang="en-US" dirty="0" smtClean="0"/>
              <a:t>Be polite and friendly to everyone</a:t>
            </a:r>
          </a:p>
          <a:p>
            <a:pPr lvl="1"/>
            <a:r>
              <a:rPr lang="en-US" dirty="0" smtClean="0"/>
              <a:t>Use a professional-sounding e-mail address</a:t>
            </a:r>
          </a:p>
          <a:p>
            <a:r>
              <a:rPr lang="en-US" dirty="0" smtClean="0"/>
              <a:t>Be engaged in what you do</a:t>
            </a:r>
          </a:p>
          <a:p>
            <a:pPr lvl="1"/>
            <a:r>
              <a:rPr lang="en-US" dirty="0" smtClean="0"/>
              <a:t>Classes, activities, etc.</a:t>
            </a:r>
          </a:p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Dr. J. O’Connell, Dr. A. </a:t>
            </a:r>
            <a:r>
              <a:rPr lang="en-US" dirty="0" err="1" smtClean="0"/>
              <a:t>Gawande</a:t>
            </a:r>
            <a:r>
              <a:rPr lang="en-US" dirty="0" smtClean="0"/>
              <a:t>, Dr. P. Kalanithi, Dr. R. Campo</a:t>
            </a:r>
          </a:p>
          <a:p>
            <a:r>
              <a:rPr lang="en-US" dirty="0" smtClean="0"/>
              <a:t>Watch your public profile and behave well</a:t>
            </a:r>
          </a:p>
          <a:p>
            <a:pPr lvl="1"/>
            <a:r>
              <a:rPr lang="en-US" dirty="0" smtClean="0"/>
              <a:t>Med schools may Google you, look at your Facebook page, etc. </a:t>
            </a:r>
          </a:p>
          <a:p>
            <a:pPr lvl="1"/>
            <a:r>
              <a:rPr lang="en-US" dirty="0" smtClean="0"/>
              <a:t>Don’t let a foolish mistake jeopardize your chances</a:t>
            </a:r>
          </a:p>
          <a:p>
            <a:pPr lvl="1"/>
            <a:r>
              <a:rPr lang="en-US" dirty="0" smtClean="0"/>
              <a:t>Serious disciplinary action may be the end of your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me if you are in one of these categories</a:t>
            </a:r>
          </a:p>
          <a:p>
            <a:r>
              <a:rPr lang="en-US" dirty="0" smtClean="0"/>
              <a:t>Not a </a:t>
            </a:r>
            <a:r>
              <a:rPr lang="en-US" dirty="0"/>
              <a:t>permanent US resident</a:t>
            </a:r>
            <a:endParaRPr lang="en-US" dirty="0" smtClean="0"/>
          </a:p>
          <a:p>
            <a:r>
              <a:rPr lang="en-US" dirty="0" smtClean="0"/>
              <a:t>Are currently in ROTC</a:t>
            </a:r>
          </a:p>
          <a:p>
            <a:r>
              <a:rPr lang="en-US" dirty="0" smtClean="0"/>
              <a:t>Serious disciplinary action like suspension or probation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/>
              <a:t>Conversations with notable alumni </a:t>
            </a:r>
            <a:r>
              <a:rPr lang="en-US" sz="3400" b="1" dirty="0" smtClean="0"/>
              <a:t>physicians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Dr</a:t>
            </a:r>
            <a:r>
              <a:rPr lang="en-US" b="1" dirty="0"/>
              <a:t>. Anthony </a:t>
            </a:r>
            <a:r>
              <a:rPr lang="en-US" b="1" dirty="0" err="1"/>
              <a:t>Fauci</a:t>
            </a:r>
            <a:r>
              <a:rPr lang="en-US" b="1" dirty="0"/>
              <a:t> ’62,</a:t>
            </a:r>
            <a:r>
              <a:rPr lang="en-US" dirty="0"/>
              <a:t> MD, </a:t>
            </a:r>
            <a:r>
              <a:rPr lang="en-US" dirty="0">
                <a:solidFill>
                  <a:srgbClr val="FF0000"/>
                </a:solidFill>
              </a:rPr>
              <a:t>October 6</a:t>
            </a:r>
            <a:r>
              <a:rPr lang="en-US" dirty="0"/>
              <a:t>, 2pm, Organized by the </a:t>
            </a:r>
            <a:r>
              <a:rPr lang="en-US" dirty="0" smtClean="0"/>
              <a:t>McFarland Center, Director</a:t>
            </a:r>
            <a:r>
              <a:rPr lang="en-US" dirty="0"/>
              <a:t>, NIAID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Dr</a:t>
            </a:r>
            <a:r>
              <a:rPr lang="en-US" b="1" dirty="0"/>
              <a:t>. David Ryan ‘88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October 8</a:t>
            </a:r>
            <a:r>
              <a:rPr lang="en-US" dirty="0"/>
              <a:t>, 6:30pm via </a:t>
            </a:r>
            <a:r>
              <a:rPr lang="en-US" u="sng" dirty="0">
                <a:hlinkClick r:id="rId2"/>
              </a:rPr>
              <a:t>Zoom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Clinical Director of Mass General Cancer, Chief, Hematology/Oncology; Shelby Memorial Professor of Medicine in the Field of Cancer Therapeutics, Medicine, Harvard Medical School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Dr</a:t>
            </a:r>
            <a:r>
              <a:rPr lang="en-US" b="1" dirty="0"/>
              <a:t>. Helen Boucher ‘86</a:t>
            </a:r>
            <a:r>
              <a:rPr lang="en-US" dirty="0"/>
              <a:t>, MD, FACP, FIDSA, </a:t>
            </a:r>
            <a:r>
              <a:rPr lang="en-US" dirty="0">
                <a:solidFill>
                  <a:srgbClr val="FF0000"/>
                </a:solidFill>
              </a:rPr>
              <a:t>October 28</a:t>
            </a:r>
            <a:r>
              <a:rPr lang="en-US" dirty="0"/>
              <a:t>, 6:30pm via Zoom</a:t>
            </a:r>
            <a:br>
              <a:rPr lang="en-US" dirty="0"/>
            </a:br>
            <a:r>
              <a:rPr lang="en-US" dirty="0"/>
              <a:t>Chief, Division of Geographic Medicine and Infectious Diseases; Director, Tufts Center for Integrated Management of Antimicrobial Resistance (CIMAR); Director, Heart Transplant and Ventricular Assist Device Infectious Diseases Program; Professor, Tufts University School of </a:t>
            </a:r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eligible for a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Considering</a:t>
            </a:r>
            <a:r>
              <a:rPr lang="en-US" dirty="0"/>
              <a:t> applying to med/dental/vet school in this cycle (June </a:t>
            </a:r>
            <a:r>
              <a:rPr lang="en-US" dirty="0" smtClean="0"/>
              <a:t>2021 for August 2022 start)</a:t>
            </a:r>
          </a:p>
          <a:p>
            <a:pPr lvl="1"/>
            <a:r>
              <a:rPr lang="en-US" dirty="0" smtClean="0"/>
              <a:t>You do not have to decide until close to application time!</a:t>
            </a:r>
            <a:endParaRPr lang="en-US" dirty="0"/>
          </a:p>
          <a:p>
            <a:r>
              <a:rPr lang="en-US" dirty="0" smtClean="0"/>
              <a:t>Will finish requirements by end of spring semester</a:t>
            </a:r>
          </a:p>
          <a:p>
            <a:pPr lvl="1"/>
            <a:r>
              <a:rPr lang="en-US" dirty="0" smtClean="0"/>
              <a:t>Or will finish post-baccalaureate plan in spring</a:t>
            </a:r>
          </a:p>
          <a:p>
            <a:pPr lvl="1"/>
            <a:r>
              <a:rPr lang="en-US" dirty="0" smtClean="0"/>
              <a:t>You do not have to take the MCAT before the review</a:t>
            </a:r>
          </a:p>
          <a:p>
            <a:r>
              <a:rPr lang="en-US" dirty="0" smtClean="0"/>
              <a:t>In a post-baccalaureate program now </a:t>
            </a:r>
          </a:p>
          <a:p>
            <a:r>
              <a:rPr lang="en-US" dirty="0" smtClean="0"/>
              <a:t>Alumni, juniors, seniors</a:t>
            </a:r>
            <a:endParaRPr lang="en-US" dirty="0"/>
          </a:p>
          <a:p>
            <a:r>
              <a:rPr lang="en-US" dirty="0" smtClean="0"/>
              <a:t>Applicants may be reviewed multiple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Open or reactivate your file – deadline Oct. 9</a:t>
            </a:r>
          </a:p>
          <a:p>
            <a:pPr lvl="1"/>
            <a:r>
              <a:rPr lang="en-US" sz="1200" dirty="0" smtClean="0"/>
              <a:t>If you are opening a file, submit signed PDF copy waiver form to office (</a:t>
            </a:r>
            <a:r>
              <a:rPr lang="en-US" sz="1200" dirty="0" smtClean="0">
                <a:hlinkClick r:id="rId2"/>
              </a:rPr>
              <a:t>heathprofessions@holycross.edu</a:t>
            </a:r>
            <a:r>
              <a:rPr lang="en-US" sz="1200" dirty="0" smtClean="0"/>
              <a:t>)</a:t>
            </a:r>
          </a:p>
          <a:p>
            <a:pPr lvl="2"/>
            <a:r>
              <a:rPr lang="en-US" sz="1100" dirty="0" smtClean="0"/>
              <a:t>if have file open with letters, no need to do this again</a:t>
            </a:r>
          </a:p>
          <a:p>
            <a:pPr lvl="1"/>
            <a:r>
              <a:rPr lang="en-US" sz="1200" dirty="0" smtClean="0"/>
              <a:t>You must fill out the online form to request a committee advisor to open </a:t>
            </a:r>
            <a:r>
              <a:rPr lang="en-US" sz="1200" i="1" dirty="0" smtClean="0"/>
              <a:t>or reactivate your file </a:t>
            </a:r>
            <a:r>
              <a:rPr lang="en-US" sz="1200" dirty="0" smtClean="0"/>
              <a:t>– see “key documents” on the health professions advising web page</a:t>
            </a:r>
          </a:p>
          <a:p>
            <a:r>
              <a:rPr lang="en-US" sz="1600" dirty="0" smtClean="0"/>
              <a:t>Meet your advisor</a:t>
            </a:r>
          </a:p>
          <a:p>
            <a:r>
              <a:rPr lang="en-US" sz="1600" dirty="0"/>
              <a:t>Start committee personal statement</a:t>
            </a:r>
          </a:p>
          <a:p>
            <a:pPr lvl="1"/>
            <a:r>
              <a:rPr lang="en-US" sz="1200" dirty="0" smtClean="0"/>
              <a:t>Attend personal statement workshop – Nov. 7, 9-11am (Zoom)</a:t>
            </a:r>
          </a:p>
          <a:p>
            <a:pPr lvl="1"/>
            <a:r>
              <a:rPr lang="en-US" sz="1200" dirty="0" smtClean="0"/>
              <a:t>Work with your advisor – brainstorm, send drafts</a:t>
            </a:r>
          </a:p>
          <a:p>
            <a:r>
              <a:rPr lang="en-US" sz="1600" dirty="0" smtClean="0"/>
              <a:t>Start researching school requirements (MSAR)</a:t>
            </a:r>
          </a:p>
          <a:p>
            <a:r>
              <a:rPr lang="en-US" sz="1600" dirty="0" smtClean="0"/>
              <a:t>Start asking for reference letters before winter break</a:t>
            </a:r>
          </a:p>
          <a:p>
            <a:pPr lvl="1"/>
            <a:r>
              <a:rPr lang="en-US" sz="1200" dirty="0" smtClean="0"/>
              <a:t>3 to review file, 5+ to write a good letter</a:t>
            </a:r>
          </a:p>
          <a:p>
            <a:pPr lvl="2"/>
            <a:r>
              <a:rPr lang="en-US" sz="1200" dirty="0" smtClean="0"/>
              <a:t>Major </a:t>
            </a:r>
            <a:r>
              <a:rPr lang="en-US" sz="1200" b="1" dirty="0" smtClean="0"/>
              <a:t>professor</a:t>
            </a:r>
            <a:r>
              <a:rPr lang="en-US" sz="1200" dirty="0" smtClean="0"/>
              <a:t>, a non-major science lab </a:t>
            </a:r>
            <a:r>
              <a:rPr lang="en-US" sz="1200" b="1" dirty="0" smtClean="0"/>
              <a:t>professor</a:t>
            </a:r>
            <a:r>
              <a:rPr lang="en-US" sz="1200" dirty="0" smtClean="0"/>
              <a:t>, a third professor/supervisor, +</a:t>
            </a:r>
          </a:p>
          <a:p>
            <a:pPr lvl="2"/>
            <a:r>
              <a:rPr lang="en-US" sz="1200" dirty="0" smtClean="0"/>
              <a:t>Avoid letters from those close to your family.  Clinical letters very helpful, even essential</a:t>
            </a:r>
          </a:p>
          <a:p>
            <a:r>
              <a:rPr lang="en-US" sz="1600" dirty="0" smtClean="0"/>
              <a:t>Talk to your advisor before winter break</a:t>
            </a:r>
          </a:p>
          <a:p>
            <a:r>
              <a:rPr lang="en-US" sz="1600" dirty="0" smtClean="0"/>
              <a:t>Think about how you will prepare for the entrance exam</a:t>
            </a:r>
          </a:p>
          <a:p>
            <a:pPr lvl="1"/>
            <a:r>
              <a:rPr lang="en-US" sz="1100" dirty="0" smtClean="0"/>
              <a:t>Kaplan info meeting in Nov.</a:t>
            </a:r>
          </a:p>
          <a:p>
            <a:r>
              <a:rPr lang="en-US" sz="1600" dirty="0" smtClean="0"/>
              <a:t>Get complete draft of statement done </a:t>
            </a:r>
            <a:r>
              <a:rPr lang="en-US" sz="1600" i="1" dirty="0" smtClean="0"/>
              <a:t>before</a:t>
            </a:r>
            <a:r>
              <a:rPr lang="en-US" sz="1600" dirty="0" smtClean="0"/>
              <a:t> classes resume Feb. 1</a:t>
            </a:r>
          </a:p>
          <a:p>
            <a:r>
              <a:rPr lang="en-US" sz="1600" b="1" dirty="0" smtClean="0"/>
              <a:t>Due date for file materials:  February 15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 an 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3352800"/>
            <a:ext cx="4038600" cy="2700527"/>
          </a:xfrm>
        </p:spPr>
        <p:txBody>
          <a:bodyPr>
            <a:normAutofit/>
          </a:bodyPr>
          <a:lstStyle/>
          <a:p>
            <a:r>
              <a:rPr lang="en-US" dirty="0" smtClean="0"/>
              <a:t>J. </a:t>
            </a:r>
            <a:r>
              <a:rPr lang="en-US" dirty="0" err="1" smtClean="0"/>
              <a:t>Hayaki</a:t>
            </a:r>
            <a:r>
              <a:rPr lang="en-US" dirty="0" smtClean="0"/>
              <a:t> (PSYCH)</a:t>
            </a:r>
          </a:p>
          <a:p>
            <a:r>
              <a:rPr lang="en-US" dirty="0" smtClean="0"/>
              <a:t>K. Quinn (CHEM)</a:t>
            </a:r>
          </a:p>
          <a:p>
            <a:r>
              <a:rPr lang="en-US" dirty="0" smtClean="0"/>
              <a:t>A. Sheehy (BIOL)</a:t>
            </a:r>
          </a:p>
          <a:p>
            <a:r>
              <a:rPr lang="en-US" dirty="0" smtClean="0"/>
              <a:t>M. Cahill (ECON)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352800"/>
            <a:ext cx="4038600" cy="2700528"/>
          </a:xfrm>
        </p:spPr>
        <p:txBody>
          <a:bodyPr>
            <a:normAutofit/>
          </a:bodyPr>
          <a:lstStyle/>
          <a:p>
            <a:r>
              <a:rPr lang="en-US" dirty="0" smtClean="0"/>
              <a:t>G. Findlay (BIOL)</a:t>
            </a:r>
          </a:p>
          <a:p>
            <a:r>
              <a:rPr lang="en-US" dirty="0" smtClean="0"/>
              <a:t>J. </a:t>
            </a:r>
            <a:r>
              <a:rPr lang="en-US" dirty="0" err="1" smtClean="0"/>
              <a:t>Paxson</a:t>
            </a:r>
            <a:r>
              <a:rPr lang="en-US" dirty="0" smtClean="0"/>
              <a:t> (BIOL)</a:t>
            </a:r>
          </a:p>
          <a:p>
            <a:r>
              <a:rPr lang="en-US" dirty="0" smtClean="0"/>
              <a:t>J. Ramos (SPAN)</a:t>
            </a:r>
          </a:p>
          <a:p>
            <a:r>
              <a:rPr lang="en-US" dirty="0" smtClean="0"/>
              <a:t>G. Avila-</a:t>
            </a:r>
            <a:r>
              <a:rPr lang="en-US" dirty="0" err="1" smtClean="0"/>
              <a:t>Bront</a:t>
            </a:r>
            <a:r>
              <a:rPr lang="en-US" dirty="0" smtClean="0"/>
              <a:t> (CHEM)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You will get the chance to </a:t>
            </a:r>
            <a:r>
              <a:rPr lang="en-US" sz="2400" dirty="0" smtClean="0"/>
              <a:t> make your advisor preferences known on your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will try to assign you to one of your top choices but we need to make sure advisees are evenly distributed.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process:  MD/DO, DMD/DDS, DVM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Materials due Feb. 15</a:t>
            </a:r>
          </a:p>
          <a:p>
            <a:pPr lvl="1"/>
            <a:r>
              <a:rPr lang="en-US" dirty="0" smtClean="0"/>
              <a:t>Follow instructions carefully</a:t>
            </a:r>
          </a:p>
          <a:p>
            <a:pPr lvl="2"/>
            <a:r>
              <a:rPr lang="en-US" dirty="0" smtClean="0"/>
              <a:t>Cover sheet, list of courses, notation, annotated activities list, personal statement, transcripts </a:t>
            </a:r>
          </a:p>
          <a:p>
            <a:r>
              <a:rPr lang="en-US" dirty="0" smtClean="0"/>
              <a:t>Committee meets to discuss files and rate </a:t>
            </a:r>
            <a:r>
              <a:rPr lang="en-US" dirty="0" err="1" smtClean="0"/>
              <a:t>applicantions</a:t>
            </a:r>
            <a:r>
              <a:rPr lang="en-US" dirty="0" smtClean="0"/>
              <a:t> on rolling basis</a:t>
            </a:r>
          </a:p>
          <a:p>
            <a:pPr lvl="1"/>
            <a:r>
              <a:rPr lang="en-US" dirty="0" smtClean="0"/>
              <a:t>You will get a letter with a preliminary rating shortly after</a:t>
            </a:r>
          </a:p>
          <a:p>
            <a:pPr lvl="1"/>
            <a:r>
              <a:rPr lang="en-US" dirty="0" smtClean="0"/>
              <a:t>Meet with your advisor to get more detailed feedback</a:t>
            </a:r>
          </a:p>
          <a:p>
            <a:pPr lvl="1"/>
            <a:r>
              <a:rPr lang="en-US" dirty="0" smtClean="0"/>
              <a:t>Committee reviews all files again after spring grades</a:t>
            </a:r>
          </a:p>
          <a:p>
            <a:r>
              <a:rPr lang="en-US" dirty="0" smtClean="0"/>
              <a:t>Study for and take the MCAT/DAT/GRE</a:t>
            </a:r>
          </a:p>
          <a:p>
            <a:pPr lvl="1"/>
            <a:r>
              <a:rPr lang="en-US" dirty="0" smtClean="0"/>
              <a:t>Goal:  have application complete as close to June 1 as possible</a:t>
            </a:r>
          </a:p>
          <a:p>
            <a:r>
              <a:rPr lang="en-US" dirty="0" smtClean="0"/>
              <a:t>Ideally apply early June with exam scores in hand</a:t>
            </a:r>
          </a:p>
          <a:p>
            <a:pPr lvl="1"/>
            <a:r>
              <a:rPr lang="en-US" dirty="0" smtClean="0"/>
              <a:t>You must have your application processed by July 31 to get a committee letter but this may be too 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 collection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Send a PDF of your signed waiver to the office when you request an advisor to open your file</a:t>
            </a:r>
          </a:p>
          <a:p>
            <a:pPr lvl="1"/>
            <a:r>
              <a:rPr lang="en-US" dirty="0" smtClean="0"/>
              <a:t>You do not need to submit another waiver if you already have one on file</a:t>
            </a:r>
          </a:p>
          <a:p>
            <a:r>
              <a:rPr lang="en-US" dirty="0" smtClean="0"/>
              <a:t>Fill out Google form to open/reopen file, request advisor</a:t>
            </a:r>
          </a:p>
          <a:p>
            <a:r>
              <a:rPr lang="en-US" dirty="0" smtClean="0"/>
              <a:t>You will get an e-mail with a spreadsheet template to list recommenders</a:t>
            </a:r>
          </a:p>
          <a:p>
            <a:pPr lvl="1"/>
            <a:r>
              <a:rPr lang="en-US" dirty="0" smtClean="0"/>
              <a:t>Ms. </a:t>
            </a:r>
            <a:r>
              <a:rPr lang="en-US" dirty="0" err="1" smtClean="0"/>
              <a:t>Kirkorian</a:t>
            </a:r>
            <a:r>
              <a:rPr lang="en-US" dirty="0" smtClean="0"/>
              <a:t> will create a Google Sheet and share it with you.  She will record when letters are received by the office on the shared Google Sheet so you can check it at any time.</a:t>
            </a:r>
          </a:p>
          <a:p>
            <a:pPr lvl="1"/>
            <a:r>
              <a:rPr lang="en-US" dirty="0" smtClean="0"/>
              <a:t>You can add additional recommenders to Sheet at any time</a:t>
            </a:r>
          </a:p>
          <a:p>
            <a:pPr lvl="1"/>
            <a:r>
              <a:rPr lang="en-US" dirty="0" smtClean="0"/>
              <a:t>Please be patient and wait for Sheet and letters to be processed</a:t>
            </a:r>
          </a:p>
          <a:p>
            <a:r>
              <a:rPr lang="en-US" dirty="0" smtClean="0"/>
              <a:t>Send an e-mail to your recommenders using the template we give you asking for a letter</a:t>
            </a:r>
          </a:p>
          <a:p>
            <a:r>
              <a:rPr lang="en-US" dirty="0" smtClean="0"/>
              <a:t>Letters are submitted to hpletters@holycross.edu as an attachment</a:t>
            </a:r>
            <a:endParaRPr lang="en-US" dirty="0"/>
          </a:p>
          <a:p>
            <a:pPr lvl="1"/>
            <a:r>
              <a:rPr lang="en-US" dirty="0" smtClean="0"/>
              <a:t>On letterhead</a:t>
            </a:r>
          </a:p>
          <a:p>
            <a:pPr lvl="1"/>
            <a:r>
              <a:rPr lang="en-US" dirty="0" smtClean="0"/>
              <a:t>Signed (electronic is ok)</a:t>
            </a:r>
          </a:p>
          <a:p>
            <a:pPr lvl="1"/>
            <a:r>
              <a:rPr lang="en-US" dirty="0" smtClean="0"/>
              <a:t>PDF</a:t>
            </a:r>
          </a:p>
          <a:p>
            <a:pPr lvl="2"/>
            <a:r>
              <a:rPr lang="en-US" dirty="0" smtClean="0"/>
              <a:t>Medical/dental/vet schools will not accept letters that aren’t on signed letterhead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9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is a review not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applying to allied health: PA/NP/PT/etc.</a:t>
            </a:r>
          </a:p>
          <a:p>
            <a:r>
              <a:rPr lang="en-US" dirty="0" smtClean="0"/>
              <a:t>You are </a:t>
            </a:r>
            <a:r>
              <a:rPr lang="en-US" i="1" dirty="0" smtClean="0"/>
              <a:t>definitely</a:t>
            </a:r>
            <a:r>
              <a:rPr lang="en-US" dirty="0" smtClean="0"/>
              <a:t> not planning on applying this year</a:t>
            </a:r>
          </a:p>
          <a:p>
            <a:pPr lvl="1"/>
            <a:r>
              <a:rPr lang="en-US" dirty="0" smtClean="0"/>
              <a:t>Planning on a gap year (or more), post-</a:t>
            </a:r>
            <a:r>
              <a:rPr lang="en-US" dirty="0" err="1" smtClean="0"/>
              <a:t>bacc</a:t>
            </a:r>
            <a:r>
              <a:rPr lang="en-US" dirty="0" smtClean="0"/>
              <a:t> program, research, more classes, etc.</a:t>
            </a:r>
          </a:p>
          <a:p>
            <a:pPr lvl="1"/>
            <a:r>
              <a:rPr lang="en-US" dirty="0" smtClean="0"/>
              <a:t>We are happy to give you feedback and advice in person</a:t>
            </a:r>
          </a:p>
          <a:p>
            <a:pPr lvl="1"/>
            <a:r>
              <a:rPr lang="en-US" dirty="0" smtClean="0"/>
              <a:t>You may request a committee advisor to get feedback, start a relationship, start collecting letters</a:t>
            </a:r>
          </a:p>
          <a:p>
            <a:pPr lvl="1"/>
            <a:r>
              <a:rPr lang="en-US" dirty="0"/>
              <a:t>You will be a different person in a year (or more</a:t>
            </a:r>
            <a:r>
              <a:rPr lang="en-US" dirty="0" smtClean="0"/>
              <a:t>)!</a:t>
            </a:r>
          </a:p>
          <a:p>
            <a:r>
              <a:rPr lang="en-US" dirty="0" smtClean="0"/>
              <a:t>You will not complete your requirements (or post-</a:t>
            </a:r>
            <a:r>
              <a:rPr lang="en-US" dirty="0" err="1" smtClean="0"/>
              <a:t>bacc</a:t>
            </a:r>
            <a:r>
              <a:rPr lang="en-US" dirty="0" smtClean="0"/>
              <a:t>) by the end of spring semester</a:t>
            </a:r>
          </a:p>
          <a:p>
            <a:pPr lvl="1"/>
            <a:r>
              <a:rPr lang="en-US" dirty="0" smtClean="0"/>
              <a:t>We can’t rate you without grades</a:t>
            </a:r>
          </a:p>
          <a:p>
            <a:pPr lvl="1"/>
            <a:r>
              <a:rPr lang="en-US" dirty="0" smtClean="0"/>
              <a:t>Medical schools do not allow an application with courses in progress</a:t>
            </a:r>
          </a:p>
          <a:p>
            <a:pPr lvl="2"/>
            <a:r>
              <a:rPr lang="en-US" dirty="0" smtClean="0"/>
              <a:t>Dental school may allow a recommended class in progress (e.g. </a:t>
            </a:r>
            <a:r>
              <a:rPr lang="en-US" dirty="0" err="1" smtClean="0"/>
              <a:t>biochem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13693</TotalTime>
  <Words>2473</Words>
  <Application>Microsoft Office PowerPoint</Application>
  <PresentationFormat>On-screen Show (4:3)</PresentationFormat>
  <Paragraphs>299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Georgia</vt:lpstr>
      <vt:lpstr>Wingdings</vt:lpstr>
      <vt:lpstr>Wingdings 2</vt:lpstr>
      <vt:lpstr>Civic</vt:lpstr>
      <vt:lpstr>Information for health professional school applicants October 1, 2020</vt:lpstr>
      <vt:lpstr>What we will do today</vt:lpstr>
      <vt:lpstr>Upcoming events</vt:lpstr>
      <vt:lpstr>Who is eligible for a review?</vt:lpstr>
      <vt:lpstr>First steps to take</vt:lpstr>
      <vt:lpstr>Choosing an advisor</vt:lpstr>
      <vt:lpstr>Committee process:  MD/DO, DMD/DDS, DVM</vt:lpstr>
      <vt:lpstr>Letter collection process</vt:lpstr>
      <vt:lpstr>When is a review not necessary?</vt:lpstr>
      <vt:lpstr>What are we (and medical/dental/vet schools) looking for?</vt:lpstr>
      <vt:lpstr>Credentials</vt:lpstr>
      <vt:lpstr>Credentials</vt:lpstr>
      <vt:lpstr>COVID-19 disruptions</vt:lpstr>
      <vt:lpstr>Committee ratings</vt:lpstr>
      <vt:lpstr>Entrance Exam Preparation</vt:lpstr>
      <vt:lpstr>Kaplan institutional discount</vt:lpstr>
      <vt:lpstr>Cost of medical school</vt:lpstr>
      <vt:lpstr>National applications</vt:lpstr>
      <vt:lpstr>Consider DO</vt:lpstr>
      <vt:lpstr>Consider NP/PA, allied health</vt:lpstr>
      <vt:lpstr>Other professional programs</vt:lpstr>
      <vt:lpstr>PA, NP, PT, OD, etc. and post-baccs</vt:lpstr>
      <vt:lpstr>General advice</vt:lpstr>
      <vt:lpstr>Special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applicants May, 2012</dc:title>
  <dc:creator>Miles Cahill</dc:creator>
  <cp:lastModifiedBy>Prof. Miles  Cahill</cp:lastModifiedBy>
  <cp:revision>100</cp:revision>
  <cp:lastPrinted>2016-09-22T17:57:33Z</cp:lastPrinted>
  <dcterms:created xsi:type="dcterms:W3CDTF">2012-05-08T02:51:26Z</dcterms:created>
  <dcterms:modified xsi:type="dcterms:W3CDTF">2020-10-01T04:16:58Z</dcterms:modified>
</cp:coreProperties>
</file>