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265" r:id="rId6"/>
    <p:sldId id="268" r:id="rId7"/>
    <p:sldId id="271" r:id="rId8"/>
    <p:sldId id="270" r:id="rId9"/>
    <p:sldId id="272" r:id="rId10"/>
    <p:sldId id="750" r:id="rId11"/>
    <p:sldId id="2143370160" r:id="rId12"/>
    <p:sldId id="274" r:id="rId13"/>
    <p:sldId id="273" r:id="rId14"/>
    <p:sldId id="275" r:id="rId15"/>
    <p:sldId id="26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28BB7D7-49F8-1E00-BBAC-4F257C2CA2AE}" name="Erika Fradsham" initials="EF" userId="S::Erika.Fradsham@bbrown.com::bce50617-42f8-4704-b9cf-e4894efd5c55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ssie Campbell" initials="JC" lastIdx="4" clrIdx="0">
    <p:extLst>
      <p:ext uri="{19B8F6BF-5375-455C-9EA6-DF929625EA0E}">
        <p15:presenceInfo xmlns:p15="http://schemas.microsoft.com/office/powerpoint/2012/main" userId="S::jessie.campbell@strategicba.com::4d11b452-3df8-49e1-94eb-a351fdc0e45d" providerId="AD"/>
      </p:ext>
    </p:extLst>
  </p:cmAuthor>
  <p:cmAuthor id="2" name="Erika Fradsham" initials="EF" lastIdx="3" clrIdx="1">
    <p:extLst>
      <p:ext uri="{19B8F6BF-5375-455C-9EA6-DF929625EA0E}">
        <p15:presenceInfo xmlns:p15="http://schemas.microsoft.com/office/powerpoint/2012/main" userId="S::erika.fradsham@strategicba.com::bce50617-42f8-4704-b9cf-e4894efd5c5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2D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howGuides="1">
      <p:cViewPr varScale="1">
        <p:scale>
          <a:sx n="66" d="100"/>
          <a:sy n="66" d="100"/>
        </p:scale>
        <p:origin x="472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8/10/relationships/authors" Target="author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8000" y="2130432"/>
            <a:ext cx="5181600" cy="1470025"/>
          </a:xfrm>
        </p:spPr>
        <p:txBody>
          <a:bodyPr>
            <a:normAutofit/>
          </a:bodyPr>
          <a:lstStyle>
            <a:lvl1pPr algn="l">
              <a:defRPr sz="2250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TITLE OF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8000" y="3886200"/>
            <a:ext cx="5181600" cy="990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575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of Presentation</a:t>
            </a:r>
          </a:p>
          <a:p>
            <a:r>
              <a:rPr lang="en-US" dirty="0"/>
              <a:t>Date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6A93C4-E9BC-4497-A447-3DC96950A6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774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33800" y="1600200"/>
            <a:ext cx="7010400" cy="1362075"/>
          </a:xfrm>
        </p:spPr>
        <p:txBody>
          <a:bodyPr anchor="t"/>
          <a:lstStyle>
            <a:lvl1pPr algn="l">
              <a:defRPr sz="2250" b="1" cap="all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Section</a:t>
            </a:r>
            <a:br>
              <a:rPr lang="en-US" dirty="0"/>
            </a:br>
            <a:r>
              <a:rPr lang="en-US" dirty="0"/>
              <a:t>header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6A93C4-E9BC-4497-A447-3DC96950A6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681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33800" y="1676400"/>
            <a:ext cx="7010400" cy="1362075"/>
          </a:xfrm>
        </p:spPr>
        <p:txBody>
          <a:bodyPr anchor="t"/>
          <a:lstStyle>
            <a:lvl1pPr algn="l">
              <a:defRPr sz="2250" b="1" cap="all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Section</a:t>
            </a:r>
            <a:br>
              <a:rPr lang="en-US" dirty="0"/>
            </a:br>
            <a:r>
              <a:rPr lang="en-US" dirty="0"/>
              <a:t>header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6A93C4-E9BC-4497-A447-3DC96950A6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0296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33800" y="1752600"/>
            <a:ext cx="7010400" cy="1362075"/>
          </a:xfrm>
        </p:spPr>
        <p:txBody>
          <a:bodyPr anchor="t"/>
          <a:lstStyle>
            <a:lvl1pPr algn="l">
              <a:defRPr sz="2250" b="1" cap="all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Section</a:t>
            </a:r>
            <a:br>
              <a:rPr lang="en-US" dirty="0"/>
            </a:br>
            <a:r>
              <a:rPr lang="en-US" dirty="0"/>
              <a:t>header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6A93C4-E9BC-4497-A447-3DC96950A6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1959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A93C4-E9BC-4497-A447-3DC96950A6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6545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A93C4-E9BC-4497-A447-3DC96950A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8156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/>
          <a:lstStyle/>
          <a:p>
            <a:fld id="{64A8E59D-8AFE-484C-9B9B-6E7D68CDA3B4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A93C4-E9BC-4497-A447-3DC96950A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9370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A93C4-E9BC-4497-A447-3DC96950A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4320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A93C4-E9BC-4497-A447-3DC96950A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59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8000" y="2130432"/>
            <a:ext cx="5181600" cy="1470025"/>
          </a:xfrm>
        </p:spPr>
        <p:txBody>
          <a:bodyPr>
            <a:normAutofit/>
          </a:bodyPr>
          <a:lstStyle>
            <a:lvl1pPr algn="l">
              <a:defRPr sz="2250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TITLE OF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8000" y="3886200"/>
            <a:ext cx="5181600" cy="990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575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of Presentation</a:t>
            </a:r>
          </a:p>
          <a:p>
            <a:r>
              <a:rPr lang="en-US" dirty="0"/>
              <a:t>Date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6A93C4-E9BC-4497-A447-3DC96950A6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087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8000" y="2130432"/>
            <a:ext cx="5181600" cy="1470025"/>
          </a:xfrm>
        </p:spPr>
        <p:txBody>
          <a:bodyPr>
            <a:normAutofit/>
          </a:bodyPr>
          <a:lstStyle>
            <a:lvl1pPr algn="l">
              <a:defRPr sz="2250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TITLE OF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8000" y="3886200"/>
            <a:ext cx="5181600" cy="990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575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of Presentation</a:t>
            </a:r>
          </a:p>
          <a:p>
            <a:r>
              <a:rPr lang="en-US" dirty="0"/>
              <a:t>Date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6A93C4-E9BC-4497-A447-3DC96950A6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881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8000" y="2130432"/>
            <a:ext cx="5181600" cy="1470025"/>
          </a:xfrm>
        </p:spPr>
        <p:txBody>
          <a:bodyPr>
            <a:normAutofit/>
          </a:bodyPr>
          <a:lstStyle>
            <a:lvl1pPr algn="l">
              <a:defRPr sz="2250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TITLE OF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8000" y="3886200"/>
            <a:ext cx="5181600" cy="990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575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of Presentation</a:t>
            </a:r>
          </a:p>
          <a:p>
            <a:r>
              <a:rPr lang="en-US" dirty="0"/>
              <a:t>Date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6A93C4-E9BC-4497-A447-3DC96950A6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834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8000" y="2130432"/>
            <a:ext cx="5181600" cy="1470025"/>
          </a:xfrm>
        </p:spPr>
        <p:txBody>
          <a:bodyPr>
            <a:normAutofit/>
          </a:bodyPr>
          <a:lstStyle>
            <a:lvl1pPr algn="l">
              <a:defRPr sz="2250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TITLE OF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8000" y="3886200"/>
            <a:ext cx="5181600" cy="990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575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of Presentation</a:t>
            </a:r>
          </a:p>
          <a:p>
            <a:r>
              <a:rPr lang="en-US" dirty="0"/>
              <a:t>Date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6A93C4-E9BC-4497-A447-3DC96950A6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90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8000" y="2130432"/>
            <a:ext cx="5181600" cy="1470025"/>
          </a:xfrm>
        </p:spPr>
        <p:txBody>
          <a:bodyPr>
            <a:normAutofit/>
          </a:bodyPr>
          <a:lstStyle>
            <a:lvl1pPr algn="l">
              <a:defRPr sz="2250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TITLE OF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8000" y="3886200"/>
            <a:ext cx="5181600" cy="990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575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of Presentation</a:t>
            </a:r>
          </a:p>
          <a:p>
            <a:r>
              <a:rPr lang="en-US" dirty="0"/>
              <a:t>Date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6A93C4-E9BC-4497-A447-3DC96950A6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720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33800" y="1676400"/>
            <a:ext cx="7010400" cy="1362075"/>
          </a:xfrm>
        </p:spPr>
        <p:txBody>
          <a:bodyPr anchor="t"/>
          <a:lstStyle>
            <a:lvl1pPr algn="l">
              <a:defRPr sz="2250" b="1" cap="all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Section</a:t>
            </a:r>
            <a:br>
              <a:rPr lang="en-US" dirty="0"/>
            </a:br>
            <a:r>
              <a:rPr lang="en-US" dirty="0"/>
              <a:t>header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6A93C4-E9BC-4497-A447-3DC96950A6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633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33800" y="1752600"/>
            <a:ext cx="7010400" cy="1362075"/>
          </a:xfrm>
        </p:spPr>
        <p:txBody>
          <a:bodyPr anchor="t"/>
          <a:lstStyle>
            <a:lvl1pPr algn="l">
              <a:defRPr sz="2250" b="1" cap="all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Section</a:t>
            </a:r>
            <a:br>
              <a:rPr lang="en-US" dirty="0"/>
            </a:br>
            <a:r>
              <a:rPr lang="en-US" dirty="0"/>
              <a:t>header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6A93C4-E9BC-4497-A447-3DC96950A6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778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33800" y="1676400"/>
            <a:ext cx="7010400" cy="1362075"/>
          </a:xfrm>
        </p:spPr>
        <p:txBody>
          <a:bodyPr anchor="t"/>
          <a:lstStyle>
            <a:lvl1pPr algn="l">
              <a:defRPr sz="2250" b="1" cap="all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Section</a:t>
            </a:r>
            <a:br>
              <a:rPr lang="en-US" dirty="0"/>
            </a:br>
            <a:r>
              <a:rPr lang="en-US" dirty="0"/>
              <a:t>header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6A93C4-E9BC-4497-A447-3DC96950A6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298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rgbClr val="602D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6A93C4-E9BC-4497-A447-3DC96950A6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573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  <p:sldLayoutId id="2147483669" r:id="rId6"/>
    <p:sldLayoutId id="2147483651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50" r:id="rId13"/>
    <p:sldLayoutId id="2147483652" r:id="rId14"/>
    <p:sldLayoutId id="2147483653" r:id="rId15"/>
    <p:sldLayoutId id="2147483654" r:id="rId16"/>
    <p:sldLayoutId id="2147483655" r:id="rId17"/>
  </p:sldLayoutIdLst>
  <p:txStyles>
    <p:titleStyle>
      <a:lvl1pPr algn="l" defTabSz="514350" rtl="0" eaLnBrk="1" latinLnBrk="0" hangingPunct="1">
        <a:spcBef>
          <a:spcPct val="0"/>
        </a:spcBef>
        <a:buNone/>
        <a:defRPr sz="3200" kern="1200">
          <a:solidFill>
            <a:srgbClr val="602D89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192881" indent="-192881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17910" indent="-160735" algn="l" defTabSz="51435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42938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00113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57288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»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414463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rs.gov/pub/irs-pdf/f8889.pdf" TargetMode="External"/><Relationship Id="rId2" Type="http://schemas.openxmlformats.org/officeDocument/2006/relationships/hyperlink" Target="https://www.irs.gov/pub/irs-pdf/f1099sa.pdf" TargetMode="Externa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rs.gov/pub/irs-pdf/p502.pdf" TargetMode="Externa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9425" y="3390900"/>
            <a:ext cx="5181600" cy="9906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D504B1B6-7072-4934-BF03-27C928911D20}"/>
              </a:ext>
            </a:extLst>
          </p:cNvPr>
          <p:cNvSpPr txBox="1">
            <a:spLocks/>
          </p:cNvSpPr>
          <p:nvPr/>
        </p:nvSpPr>
        <p:spPr>
          <a:xfrm>
            <a:off x="479425" y="1944370"/>
            <a:ext cx="4709160" cy="117983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47625" rIns="0" bIns="0" anchor="t"/>
          <a:lstStyle>
            <a:lvl1pPr marL="192881" indent="-192881" algn="l" defTabSz="51435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17910" indent="-160735" algn="l" defTabSz="51435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42938" indent="-128588" algn="l" defTabSz="51435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00113" indent="-128588" algn="l" defTabSz="51435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57288" indent="-128588" algn="l" defTabSz="51435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414463" indent="-128588" algn="l" defTabSz="51435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400"/>
              </a:lnSpc>
              <a:buNone/>
            </a:pPr>
            <a:r>
              <a:rPr lang="en-US" sz="3050" spc="-2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Health Savings Account </a:t>
            </a:r>
            <a:r>
              <a:rPr lang="en-US" sz="3050" spc="-4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(HSA) </a:t>
            </a:r>
          </a:p>
        </p:txBody>
      </p:sp>
    </p:spTree>
    <p:extLst>
      <p:ext uri="{BB962C8B-B14F-4D97-AF65-F5344CB8AC3E}">
        <p14:creationId xmlns:p14="http://schemas.microsoft.com/office/powerpoint/2010/main" val="25077060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657DB-900C-4D37-B884-A5F8DF8F7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Limited Purpose FSA (LPFSA)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11E3F3-1ED0-4F5B-826A-134CF09C28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417638"/>
            <a:ext cx="110490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Limited Purpose FSA (LPFSA) for employees who are participating in a High Deductible Health Plan and HSA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Tax-advantaged account that can be held at the same time as your HSA but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only be used for eligible dental and vision expenses.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2024 Contribution Maximum: $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3,200. 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Funds go in tax free, and if used for qualified dental and vision expenses you never pay tax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Contributing to the LPFSA on a pre-tax basis further reduces taxes and allows HSA funds to be conserved for other purposes (e.g., health care expenses in retirement)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“Use it or Lose it" any remaining LPFSA account balances are forfeited at plan year end – Note, that the College’s plan includes a Grace Period that allows any eligible expenses incurred before March 15, 2025 to be applied towards any remaining 2024 account balance.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5898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97F1D-0325-4155-A77B-7D7097154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HSA &amp; Filing Taxes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375D05-F2F6-41FC-9A23-69C217DCFB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1600200"/>
            <a:ext cx="10972800" cy="2438400"/>
          </a:xfrm>
        </p:spPr>
        <p:txBody>
          <a:bodyPr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HSA Administrator (Fidelity) will report all distributions annually to participants (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Form 1099 SA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Account holders must file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Form 8889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 part of their annual tax return; this reports the amount of distributions used for qualified health expenses.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0099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1295400"/>
            <a:ext cx="6324600" cy="2438400"/>
          </a:xfrm>
        </p:spPr>
        <p:txBody>
          <a:bodyPr>
            <a:noAutofit/>
          </a:bodyPr>
          <a:lstStyle/>
          <a:p>
            <a:r>
              <a:rPr lang="en-US" sz="2800" dirty="0"/>
              <a:t>Questions? Contact: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HR Benefits team</a:t>
            </a:r>
            <a:br>
              <a:rPr lang="en-US" sz="2800" dirty="0"/>
            </a:br>
            <a:r>
              <a:rPr lang="en-US" sz="2800" dirty="0"/>
              <a:t>508-793-3391</a:t>
            </a:r>
            <a:br>
              <a:rPr lang="en-US" sz="2800" dirty="0"/>
            </a:br>
            <a:r>
              <a:rPr lang="en-US" sz="2800" dirty="0"/>
              <a:t>hrbenefits@holycross.edu</a:t>
            </a:r>
          </a:p>
        </p:txBody>
      </p:sp>
    </p:spTree>
    <p:extLst>
      <p:ext uri="{BB962C8B-B14F-4D97-AF65-F5344CB8AC3E}">
        <p14:creationId xmlns:p14="http://schemas.microsoft.com/office/powerpoint/2010/main" val="3632165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spc="50" dirty="0">
                <a:solidFill>
                  <a:srgbClr val="602D89"/>
                </a:solidFill>
              </a:rPr>
              <a:t>Health Savings Accounts (HSA)</a:t>
            </a:r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834E7FA2-3A96-4777-BCFD-571DE262FFCB}"/>
              </a:ext>
            </a:extLst>
          </p:cNvPr>
          <p:cNvSpPr txBox="1">
            <a:spLocks/>
          </p:cNvSpPr>
          <p:nvPr/>
        </p:nvSpPr>
        <p:spPr>
          <a:xfrm>
            <a:off x="478790" y="1389653"/>
            <a:ext cx="11103610" cy="4373562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6830" rIns="0" bIns="0" anchor="t">
            <a:normAutofit fontScale="67500" lnSpcReduction="20000"/>
          </a:bodyPr>
          <a:lstStyle>
            <a:lvl1pPr marL="192881" indent="-192881" algn="l" defTabSz="51435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17910" indent="-160735" algn="l" defTabSz="51435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42938" indent="-128588" algn="l" defTabSz="51435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00113" indent="-128588" algn="l" defTabSz="51435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57288" indent="-128588" algn="l" defTabSz="51435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414463" indent="-128588" algn="l" defTabSz="51435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4340" indent="-342900" defTabSz="914400">
              <a:spcBef>
                <a:spcPts val="2110"/>
              </a:spcBef>
              <a:defRPr/>
            </a:pPr>
            <a:r>
              <a:rPr lang="en-US" sz="3000" spc="-5" dirty="0">
                <a:solidFill>
                  <a:srgbClr val="430F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Harvard Pilgrim Health Care (HPHC) HDHP PPO &amp; Focus HDHP HMO are </a:t>
            </a:r>
            <a:r>
              <a:rPr lang="en-US" sz="3000" spc="-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paired with a </a:t>
            </a:r>
            <a:r>
              <a:rPr lang="en-US" sz="3000" b="1" spc="-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Fidelity Health Savings Account (HSA). </a:t>
            </a:r>
            <a:endParaRPr lang="en-US" sz="3000" spc="-5" dirty="0">
              <a:solidFill>
                <a:srgbClr val="430F4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34340" indent="-342900" defTabSz="914400">
              <a:spcBef>
                <a:spcPts val="2110"/>
              </a:spcBef>
              <a:defRPr/>
            </a:pPr>
            <a:r>
              <a:rPr lang="en-US" sz="3000" spc="-5" dirty="0">
                <a:solidFill>
                  <a:srgbClr val="430F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These</a:t>
            </a:r>
            <a:r>
              <a:rPr lang="en-US" sz="3000" spc="-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plans provide a great opportunity </a:t>
            </a:r>
            <a:r>
              <a:rPr lang="en-US" sz="3000" b="1" spc="-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you to save money</a:t>
            </a:r>
            <a:r>
              <a:rPr lang="en-US" sz="3000" spc="-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kumimoji="0" lang="en-US" sz="3000" b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maximize </a:t>
            </a:r>
            <a:r>
              <a:rPr kumimoji="0" lang="en-US" sz="3000" b="1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tax advantaged savings</a:t>
            </a:r>
            <a:r>
              <a:rPr kumimoji="0" lang="en-US" sz="300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000" b="1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000" u="sng" spc="-5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34340" indent="-342900">
              <a:spcBef>
                <a:spcPts val="2135"/>
              </a:spcBef>
            </a:pPr>
            <a:r>
              <a:rPr lang="en-US" sz="3000" dirty="0">
                <a:solidFill>
                  <a:srgbClr val="430F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Any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remaining balance carries over to next year; 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“Use it or Lose it” 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(like Flexible Spending Accounts).</a:t>
            </a:r>
            <a:r>
              <a:rPr lang="en-US" sz="3000" dirty="0">
                <a:solidFill>
                  <a:srgbClr val="430F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3000" b="1" dirty="0">
              <a:solidFill>
                <a:srgbClr val="430F4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34340" indent="-342900">
              <a:spcBef>
                <a:spcPts val="2135"/>
              </a:spcBef>
            </a:pPr>
            <a:r>
              <a:rPr lang="en-US" sz="3000" b="1" dirty="0">
                <a:solidFill>
                  <a:srgbClr val="430F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It’s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your account 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goes with you if you change employers or plans (portable). </a:t>
            </a:r>
          </a:p>
          <a:p>
            <a:pPr marL="434340" indent="-342900">
              <a:spcBef>
                <a:spcPts val="2110"/>
              </a:spcBef>
            </a:pPr>
            <a:r>
              <a:rPr lang="en-US" sz="3000" spc="-2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  <a:r>
              <a:rPr lang="en-US" sz="3000" b="1" spc="-2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2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 start, stop, increase or decrease your </a:t>
            </a:r>
            <a:r>
              <a:rPr lang="en-US" sz="3000" spc="-2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voluntary contributions at any time during the year.</a:t>
            </a:r>
          </a:p>
          <a:p>
            <a:pPr marL="434340" indent="-342900">
              <a:spcBef>
                <a:spcPts val="2110"/>
              </a:spcBef>
            </a:pPr>
            <a:r>
              <a:rPr lang="en-US" sz="3000" spc="-5" dirty="0">
                <a:solidFill>
                  <a:srgbClr val="430F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HSAs can</a:t>
            </a:r>
            <a:r>
              <a:rPr lang="en-US" sz="3000" spc="-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provide </a:t>
            </a:r>
            <a:r>
              <a:rPr lang="en-US" sz="3000" b="1" spc="-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additional benefits in retirement; </a:t>
            </a:r>
            <a:r>
              <a:rPr lang="en-US" sz="3000" spc="-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save and invest for the future!</a:t>
            </a:r>
          </a:p>
          <a:p>
            <a:pPr marL="434340" indent="-342900">
              <a:spcBef>
                <a:spcPts val="2110"/>
              </a:spcBef>
            </a:pPr>
            <a:r>
              <a:rPr lang="en-US" sz="3000" b="1" spc="-2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2024, Holy Cross will contribute $500 for those enrolled in Individual coverage and $1,000 for those enrolled in all other tiers. This is deposited in</a:t>
            </a:r>
            <a:r>
              <a:rPr lang="en-US" sz="3000" b="1" spc="-2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January! </a:t>
            </a:r>
            <a:r>
              <a:rPr lang="en-US" sz="30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Note that the College’s contributions are prorated for employees hired throughout the year.</a:t>
            </a:r>
          </a:p>
          <a:p>
            <a:pPr marL="434340" indent="-342900">
              <a:spcBef>
                <a:spcPts val="2110"/>
              </a:spcBef>
            </a:pPr>
            <a:endParaRPr lang="en-US" spc="-5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2506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pc="105" dirty="0">
                <a:solidFill>
                  <a:srgbClr val="602D89"/>
                </a:solidFill>
              </a:rPr>
              <a:t>Unique </a:t>
            </a:r>
            <a:r>
              <a:rPr lang="en-US" sz="3200" u="sng" spc="105" dirty="0">
                <a:solidFill>
                  <a:srgbClr val="602D89"/>
                </a:solidFill>
              </a:rPr>
              <a:t>Triple Tax</a:t>
            </a:r>
            <a:r>
              <a:rPr lang="en-US" sz="3200" spc="105" dirty="0">
                <a:solidFill>
                  <a:srgbClr val="602D89"/>
                </a:solidFill>
              </a:rPr>
              <a:t> Advantages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7"/>
            <a:ext cx="10972800" cy="2514593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Contributions are tax-free (federal and state)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Funds in an HSA grow tax-free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Monies used for qualified health care expenses are taken out tax-free</a:t>
            </a:r>
          </a:p>
        </p:txBody>
      </p:sp>
    </p:spTree>
    <p:extLst>
      <p:ext uri="{BB962C8B-B14F-4D97-AF65-F5344CB8AC3E}">
        <p14:creationId xmlns:p14="http://schemas.microsoft.com/office/powerpoint/2010/main" val="3730971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6DB23-43BA-470A-A982-5BFBA6DA0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is Eligible?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7DC8D1-B913-4553-BC9D-A052712EF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295400"/>
            <a:ext cx="10972800" cy="4953000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is your responsibility to determine if you are eligible to open an HSA.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 must be enrolled in the Harvard Pilgrim HDHP PPO or Focus HDHP HMO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 cannot be covered by another health plan (i.e. Spouse’s plan) that is not a qualified HDHP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 cannot be enrolled in any part of Medicare (note: your spouse may be enrolled in Medicare)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 cannot be claimed as a dependent on someone else’s tax return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Neither you or your spouse can be enrolled in a general purpose health care Flexible Spending Account (other than a Limited Purpose FSA!)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 cannot have a balance in your general purpose health care Flexible Spending Account (for example, if you have $250 in your health care FSA, you must use all funds before the end of 2023).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Your covered dependents must be considered dependents under IRS rules for their claims to be eligible for reimbursement from your HSA.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534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6DF20-61AC-41E6-8B76-F9F8819F3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Expenses Are Eligible?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4B1AD0-E048-4483-AB20-B8FF956C155D}"/>
              </a:ext>
            </a:extLst>
          </p:cNvPr>
          <p:cNvSpPr txBox="1"/>
          <p:nvPr/>
        </p:nvSpPr>
        <p:spPr>
          <a:xfrm>
            <a:off x="609600" y="1676400"/>
            <a:ext cx="108204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Qualified expenses include any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medical, dental or vision care expense allowed in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IRS Publication 502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(also, qualified expenses cannot be an itemized tax deduction on your tax return)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Expenses incurred on or after the date the HSA was established are eligible (HSAs are always established on the first of the month)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HSA funds can be used to pay COBRA premiums, Medicare Part B and/or Part D premium payment, and Medicare Advantage plan premiums once you are age 65 or older. 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 Considerations: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 can pay for medical expenses out of pocket now and reimburse yourself later from your HSA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Keep receipts!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substantiation required - may need to prove to IRS that distribution from HSA was for qualified medical expenses</a:t>
            </a:r>
          </a:p>
        </p:txBody>
      </p:sp>
    </p:spTree>
    <p:extLst>
      <p:ext uri="{BB962C8B-B14F-4D97-AF65-F5344CB8AC3E}">
        <p14:creationId xmlns:p14="http://schemas.microsoft.com/office/powerpoint/2010/main" val="24643173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2B939-B383-45F5-9A43-F69F97EDA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2024 IRS Limits &amp; Other Benefits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F88AC3-4617-486B-B843-B5347B9F5AA4}"/>
              </a:ext>
            </a:extLst>
          </p:cNvPr>
          <p:cNvSpPr txBox="1">
            <a:spLocks/>
          </p:cNvSpPr>
          <p:nvPr/>
        </p:nvSpPr>
        <p:spPr>
          <a:xfrm>
            <a:off x="628650" y="1371600"/>
            <a:ext cx="10972800" cy="39624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540" rIns="0" bIns="0" anchor="t"/>
          <a:lstStyle>
            <a:lvl1pPr marL="192881" indent="-192881" algn="l" defTabSz="51435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17910" indent="-160735" algn="l" defTabSz="51435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42938" indent="-128588" algn="l" defTabSz="51435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00113" indent="-128588" algn="l" defTabSz="51435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57288" indent="-128588" algn="l" defTabSz="51435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414463" indent="-128588" algn="l" defTabSz="51435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marR="0" indent="-342900" algn="l">
              <a:spcBef>
                <a:spcPts val="1680"/>
              </a:spcBef>
              <a:spcAft>
                <a:spcPts val="0"/>
              </a:spcAft>
            </a:pPr>
            <a:r>
              <a:rPr lang="en-US" sz="2200" b="1" spc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Maximum contribution limits in 2024</a:t>
            </a:r>
          </a:p>
          <a:p>
            <a:pPr marL="796529" lvl="1" indent="-342900">
              <a:spcBef>
                <a:spcPts val="1680"/>
              </a:spcBef>
            </a:pPr>
            <a:r>
              <a:rPr lang="en-US" sz="2200" spc="-2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$4,150 individual / $8,300 family (all tiers) </a:t>
            </a:r>
          </a:p>
          <a:p>
            <a:pPr marL="796529" lvl="1" indent="-342900">
              <a:spcBef>
                <a:spcPts val="1680"/>
              </a:spcBef>
            </a:pPr>
            <a:r>
              <a:rPr lang="en-US" sz="2200" spc="-2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Catch up contribution of $1,000 permitted for those age 55+</a:t>
            </a:r>
          </a:p>
          <a:p>
            <a:pPr marL="796529" lvl="1" indent="-342900">
              <a:spcBef>
                <a:spcPts val="1680"/>
              </a:spcBef>
            </a:pPr>
            <a:r>
              <a:rPr lang="en-US" sz="2200" spc="-2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maximum contribution limits include both the College and employee </a:t>
            </a:r>
            <a:r>
              <a:rPr lang="en-US" sz="2200" spc="-3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contributions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 cannot contribute new money to HSA if not enrolled in a qualified High Deductible Health Plan (HDHP).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 may continue to withdraw from your HSA account (for qualified expenses) even if your new plan is not a qualified HDHP. </a:t>
            </a:r>
          </a:p>
          <a:p>
            <a:pPr marL="571500" indent="-342900">
              <a:spcBef>
                <a:spcPts val="1200"/>
              </a:spcBef>
            </a:pPr>
            <a:endParaRPr lang="en-US" sz="2200" spc="-25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482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CFF6C-5868-4120-B125-FDAC60253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299" y="152400"/>
            <a:ext cx="10972800" cy="1143000"/>
          </a:xfrm>
        </p:spPr>
        <p:txBody>
          <a:bodyPr/>
          <a:lstStyle/>
          <a:p>
            <a:r>
              <a:rPr lang="en-US" dirty="0"/>
              <a:t>Contributions and Savings Example: PPO HDHP &amp; Focus HMO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98C2C4A-FD3E-E36B-D689-0480955A12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1259506"/>
              </p:ext>
            </p:extLst>
          </p:nvPr>
        </p:nvGraphicFramePr>
        <p:xfrm>
          <a:off x="762000" y="1097004"/>
          <a:ext cx="10706098" cy="4694194"/>
        </p:xfrm>
        <a:graphic>
          <a:graphicData uri="http://schemas.openxmlformats.org/drawingml/2006/table">
            <a:tbl>
              <a:tblPr/>
              <a:tblGrid>
                <a:gridCol w="2847467">
                  <a:extLst>
                    <a:ext uri="{9D8B030D-6E8A-4147-A177-3AD203B41FA5}">
                      <a16:colId xmlns:a16="http://schemas.microsoft.com/office/drawing/2014/main" val="2785486485"/>
                    </a:ext>
                  </a:extLst>
                </a:gridCol>
                <a:gridCol w="927299">
                  <a:extLst>
                    <a:ext uri="{9D8B030D-6E8A-4147-A177-3AD203B41FA5}">
                      <a16:colId xmlns:a16="http://schemas.microsoft.com/office/drawing/2014/main" val="545970252"/>
                    </a:ext>
                  </a:extLst>
                </a:gridCol>
                <a:gridCol w="927299">
                  <a:extLst>
                    <a:ext uri="{9D8B030D-6E8A-4147-A177-3AD203B41FA5}">
                      <a16:colId xmlns:a16="http://schemas.microsoft.com/office/drawing/2014/main" val="1866293867"/>
                    </a:ext>
                  </a:extLst>
                </a:gridCol>
                <a:gridCol w="1049066">
                  <a:extLst>
                    <a:ext uri="{9D8B030D-6E8A-4147-A177-3AD203B41FA5}">
                      <a16:colId xmlns:a16="http://schemas.microsoft.com/office/drawing/2014/main" val="335993249"/>
                    </a:ext>
                  </a:extLst>
                </a:gridCol>
                <a:gridCol w="964768">
                  <a:extLst>
                    <a:ext uri="{9D8B030D-6E8A-4147-A177-3AD203B41FA5}">
                      <a16:colId xmlns:a16="http://schemas.microsoft.com/office/drawing/2014/main" val="3072598957"/>
                    </a:ext>
                  </a:extLst>
                </a:gridCol>
                <a:gridCol w="1049066">
                  <a:extLst>
                    <a:ext uri="{9D8B030D-6E8A-4147-A177-3AD203B41FA5}">
                      <a16:colId xmlns:a16="http://schemas.microsoft.com/office/drawing/2014/main" val="3451381275"/>
                    </a:ext>
                  </a:extLst>
                </a:gridCol>
                <a:gridCol w="880467">
                  <a:extLst>
                    <a:ext uri="{9D8B030D-6E8A-4147-A177-3AD203B41FA5}">
                      <a16:colId xmlns:a16="http://schemas.microsoft.com/office/drawing/2014/main" val="2848096703"/>
                    </a:ext>
                  </a:extLst>
                </a:gridCol>
                <a:gridCol w="1086533">
                  <a:extLst>
                    <a:ext uri="{9D8B030D-6E8A-4147-A177-3AD203B41FA5}">
                      <a16:colId xmlns:a16="http://schemas.microsoft.com/office/drawing/2014/main" val="1593347719"/>
                    </a:ext>
                  </a:extLst>
                </a:gridCol>
                <a:gridCol w="974133">
                  <a:extLst>
                    <a:ext uri="{9D8B030D-6E8A-4147-A177-3AD203B41FA5}">
                      <a16:colId xmlns:a16="http://schemas.microsoft.com/office/drawing/2014/main" val="1469514697"/>
                    </a:ext>
                  </a:extLst>
                </a:gridCol>
              </a:tblGrid>
              <a:tr h="473992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900">
                        <a:effectLst/>
                      </a:endParaRPr>
                    </a:p>
                  </a:txBody>
                  <a:tcPr marL="5377" marR="5377" marT="5377" marB="38711" anchor="ctr">
                    <a:lnL w="846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46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46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INDIVIDUAL</a:t>
                      </a:r>
                      <a:endParaRPr lang="en-US" sz="900">
                        <a:effectLst/>
                      </a:endParaRPr>
                    </a:p>
                  </a:txBody>
                  <a:tcPr marL="5377" marR="5377" marT="5377" marB="38711" anchor="ctr">
                    <a:lnL w="846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46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46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EMPLOYEE &amp; SPOUSE</a:t>
                      </a:r>
                      <a:endParaRPr lang="en-US" sz="900">
                        <a:effectLst/>
                      </a:endParaRPr>
                    </a:p>
                  </a:txBody>
                  <a:tcPr marL="5377" marR="5377" marT="5377" marB="38711" anchor="ctr">
                    <a:lnL w="846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46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46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EMPLOYEE &amp; CHILD(REN)</a:t>
                      </a:r>
                      <a:endParaRPr lang="en-US" sz="900">
                        <a:effectLst/>
                      </a:endParaRPr>
                    </a:p>
                  </a:txBody>
                  <a:tcPr marL="5377" marR="5377" marT="5377" marB="38711" anchor="ctr">
                    <a:lnL w="846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46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46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FAMILY</a:t>
                      </a:r>
                      <a:endParaRPr lang="en-US" sz="900">
                        <a:effectLst/>
                      </a:endParaRPr>
                    </a:p>
                  </a:txBody>
                  <a:tcPr marL="5377" marR="5377" marT="5377" marB="38711" anchor="ctr">
                    <a:lnL w="846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46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46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7167154"/>
                  </a:ext>
                </a:extLst>
              </a:tr>
              <a:tr h="473992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Non-HDHP Plans</a:t>
                      </a:r>
                      <a:endParaRPr lang="en-US" sz="900" dirty="0">
                        <a:effectLst/>
                      </a:endParaRPr>
                    </a:p>
                  </a:txBody>
                  <a:tcPr marL="5377" marR="5377" marT="5377" marB="38711" anchor="ctr">
                    <a:lnL w="846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46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Focus HMO</a:t>
                      </a:r>
                      <a:endParaRPr lang="en-US" sz="900">
                        <a:effectLst/>
                      </a:endParaRPr>
                    </a:p>
                  </a:txBody>
                  <a:tcPr marL="5377" marR="5377" marT="5377" marB="38711" anchor="ctr">
                    <a:lnL w="846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HMO</a:t>
                      </a:r>
                      <a:endParaRPr lang="en-US" sz="900">
                        <a:effectLst/>
                      </a:endParaRPr>
                    </a:p>
                  </a:txBody>
                  <a:tcPr marL="5377" marR="5377" marT="5377" marB="38711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46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Focus HMO</a:t>
                      </a:r>
                      <a:endParaRPr lang="en-US" sz="900">
                        <a:effectLst/>
                      </a:endParaRPr>
                    </a:p>
                  </a:txBody>
                  <a:tcPr marL="5377" marR="5377" marT="5377" marB="38711" anchor="ctr">
                    <a:lnL w="846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HMO</a:t>
                      </a:r>
                      <a:endParaRPr lang="en-US" sz="900">
                        <a:effectLst/>
                      </a:endParaRPr>
                    </a:p>
                  </a:txBody>
                  <a:tcPr marL="5377" marR="5377" marT="5377" marB="38711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46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Focus HMO</a:t>
                      </a:r>
                      <a:endParaRPr lang="en-US" sz="900">
                        <a:effectLst/>
                      </a:endParaRPr>
                    </a:p>
                  </a:txBody>
                  <a:tcPr marL="5377" marR="5377" marT="5377" marB="38711" anchor="ctr">
                    <a:lnL w="846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HMO</a:t>
                      </a:r>
                      <a:endParaRPr lang="en-US" sz="900">
                        <a:effectLst/>
                      </a:endParaRPr>
                    </a:p>
                  </a:txBody>
                  <a:tcPr marL="5377" marR="5377" marT="5377" marB="38711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46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Focus HMO</a:t>
                      </a:r>
                      <a:endParaRPr lang="en-US" sz="900">
                        <a:effectLst/>
                      </a:endParaRPr>
                    </a:p>
                  </a:txBody>
                  <a:tcPr marL="5377" marR="5377" marT="5377" marB="38711" anchor="ctr">
                    <a:lnL w="846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HMO</a:t>
                      </a:r>
                      <a:endParaRPr lang="en-US" sz="900">
                        <a:effectLst/>
                      </a:endParaRPr>
                    </a:p>
                  </a:txBody>
                  <a:tcPr marL="5377" marR="5377" marT="5377" marB="38711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46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2711310"/>
                  </a:ext>
                </a:extLst>
              </a:tr>
              <a:tr h="473992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2024 Monthly Contributions</a:t>
                      </a:r>
                      <a:endParaRPr lang="en-US" sz="900">
                        <a:effectLst/>
                      </a:endParaRPr>
                    </a:p>
                  </a:txBody>
                  <a:tcPr marL="5377" marR="5377" marT="5377" marB="38711" anchor="ctr">
                    <a:lnL w="846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46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$126.89 </a:t>
                      </a:r>
                      <a:endParaRPr lang="en-US" sz="900">
                        <a:effectLst/>
                      </a:endParaRPr>
                    </a:p>
                  </a:txBody>
                  <a:tcPr marL="5377" marR="5377" marT="5377" marB="38711" anchor="ctr">
                    <a:lnL w="846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$276.08 </a:t>
                      </a:r>
                      <a:endParaRPr lang="en-US" sz="900">
                        <a:effectLst/>
                      </a:endParaRPr>
                    </a:p>
                  </a:txBody>
                  <a:tcPr marL="5377" marR="5377" marT="5377" marB="38711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46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$266.46 </a:t>
                      </a:r>
                      <a:endParaRPr lang="en-US" sz="900">
                        <a:effectLst/>
                      </a:endParaRPr>
                    </a:p>
                  </a:txBody>
                  <a:tcPr marL="5377" marR="5377" marT="5377" marB="38711" anchor="ctr">
                    <a:lnL w="846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$579.77 </a:t>
                      </a:r>
                      <a:endParaRPr lang="en-US" sz="900">
                        <a:effectLst/>
                      </a:endParaRPr>
                    </a:p>
                  </a:txBody>
                  <a:tcPr marL="5377" marR="5377" marT="5377" marB="38711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46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$228.40 </a:t>
                      </a:r>
                      <a:endParaRPr lang="en-US" sz="900">
                        <a:effectLst/>
                      </a:endParaRPr>
                    </a:p>
                  </a:txBody>
                  <a:tcPr marL="5377" marR="5377" marT="5377" marB="38711" anchor="ctr">
                    <a:lnL w="846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$496.94 </a:t>
                      </a:r>
                      <a:endParaRPr lang="en-US" sz="900">
                        <a:effectLst/>
                      </a:endParaRPr>
                    </a:p>
                  </a:txBody>
                  <a:tcPr marL="5377" marR="5377" marT="5377" marB="38711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46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$384.47 </a:t>
                      </a:r>
                      <a:endParaRPr lang="en-US" sz="900">
                        <a:effectLst/>
                      </a:endParaRPr>
                    </a:p>
                  </a:txBody>
                  <a:tcPr marL="5377" marR="5377" marT="5377" marB="38711" anchor="ctr">
                    <a:lnL w="846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$836.52 </a:t>
                      </a:r>
                      <a:endParaRPr lang="en-US" sz="900">
                        <a:effectLst/>
                      </a:endParaRPr>
                    </a:p>
                  </a:txBody>
                  <a:tcPr marL="5377" marR="5377" marT="5377" marB="38711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46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4093924"/>
                  </a:ext>
                </a:extLst>
              </a:tr>
              <a:tr h="688125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HDHP Plans</a:t>
                      </a:r>
                      <a:endParaRPr lang="en-US" sz="900">
                        <a:effectLst/>
                      </a:endParaRPr>
                    </a:p>
                  </a:txBody>
                  <a:tcPr marL="5377" marR="5377" marT="5377" marB="38711" anchor="ctr">
                    <a:lnL w="846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46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Focus HDHP HMO</a:t>
                      </a:r>
                      <a:endParaRPr lang="en-US" sz="900">
                        <a:effectLst/>
                      </a:endParaRPr>
                    </a:p>
                  </a:txBody>
                  <a:tcPr marL="5377" marR="5377" marT="5377" marB="38711" anchor="ctr">
                    <a:lnL w="846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HDHP</a:t>
                      </a:r>
                      <a:endParaRPr lang="en-US" sz="900">
                        <a:effectLst/>
                      </a:endParaRPr>
                    </a:p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PPO</a:t>
                      </a:r>
                      <a:endParaRPr lang="en-US" sz="900">
                        <a:effectLst/>
                      </a:endParaRPr>
                    </a:p>
                  </a:txBody>
                  <a:tcPr marL="5377" marR="5377" marT="5377" marB="38711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46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Focus HDHP HMO</a:t>
                      </a:r>
                      <a:endParaRPr lang="en-US" sz="900">
                        <a:effectLst/>
                      </a:endParaRPr>
                    </a:p>
                  </a:txBody>
                  <a:tcPr marL="5377" marR="5377" marT="5377" marB="38711" anchor="ctr">
                    <a:lnL w="846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HDHP </a:t>
                      </a:r>
                      <a:endParaRPr lang="en-US" sz="900">
                        <a:effectLst/>
                      </a:endParaRPr>
                    </a:p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PPO</a:t>
                      </a:r>
                      <a:endParaRPr lang="en-US" sz="900">
                        <a:effectLst/>
                      </a:endParaRPr>
                    </a:p>
                  </a:txBody>
                  <a:tcPr marL="5377" marR="5377" marT="5377" marB="38711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46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Focus HDHP HMO</a:t>
                      </a:r>
                      <a:endParaRPr lang="en-US" sz="900">
                        <a:effectLst/>
                      </a:endParaRPr>
                    </a:p>
                  </a:txBody>
                  <a:tcPr marL="5377" marR="5377" marT="5377" marB="38711" anchor="ctr">
                    <a:lnL w="846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HDHP PPO</a:t>
                      </a:r>
                      <a:endParaRPr lang="en-US" sz="900">
                        <a:effectLst/>
                      </a:endParaRPr>
                    </a:p>
                  </a:txBody>
                  <a:tcPr marL="5377" marR="5377" marT="5377" marB="38711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46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Focus HDHP HMO</a:t>
                      </a:r>
                      <a:endParaRPr lang="en-US" sz="900">
                        <a:effectLst/>
                      </a:endParaRPr>
                    </a:p>
                  </a:txBody>
                  <a:tcPr marL="5377" marR="5377" marT="5377" marB="38711" anchor="ctr">
                    <a:lnL w="846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HDHP </a:t>
                      </a:r>
                      <a:endParaRPr lang="en-US" sz="900">
                        <a:effectLst/>
                      </a:endParaRPr>
                    </a:p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PPO</a:t>
                      </a:r>
                      <a:endParaRPr lang="en-US" sz="900">
                        <a:effectLst/>
                      </a:endParaRPr>
                    </a:p>
                  </a:txBody>
                  <a:tcPr marL="5377" marR="5377" marT="5377" marB="38711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46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5089987"/>
                  </a:ext>
                </a:extLst>
              </a:tr>
              <a:tr h="473992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2024 Monthly Contributions</a:t>
                      </a:r>
                      <a:endParaRPr lang="en-US" sz="900">
                        <a:effectLst/>
                      </a:endParaRPr>
                    </a:p>
                  </a:txBody>
                  <a:tcPr marL="5377" marR="5377" marT="5377" marB="38711" anchor="ctr">
                    <a:lnL w="846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46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$35.33 </a:t>
                      </a:r>
                      <a:endParaRPr lang="en-US" sz="900">
                        <a:effectLst/>
                      </a:endParaRPr>
                    </a:p>
                  </a:txBody>
                  <a:tcPr marL="5377" marR="5377" marT="5377" marB="38711" anchor="ctr">
                    <a:lnL w="846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$143.29 </a:t>
                      </a:r>
                      <a:endParaRPr lang="en-US" sz="900">
                        <a:effectLst/>
                      </a:endParaRPr>
                    </a:p>
                  </a:txBody>
                  <a:tcPr marL="5377" marR="5377" marT="5377" marB="38711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46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$74.19 </a:t>
                      </a:r>
                      <a:endParaRPr lang="en-US" sz="900">
                        <a:effectLst/>
                      </a:endParaRPr>
                    </a:p>
                  </a:txBody>
                  <a:tcPr marL="5377" marR="5377" marT="5377" marB="38711" anchor="ctr">
                    <a:lnL w="846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$300.90 </a:t>
                      </a:r>
                      <a:endParaRPr lang="en-US" sz="900">
                        <a:effectLst/>
                      </a:endParaRPr>
                    </a:p>
                  </a:txBody>
                  <a:tcPr marL="5377" marR="5377" marT="5377" marB="38711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46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$63.60 </a:t>
                      </a:r>
                      <a:endParaRPr lang="en-US" sz="900">
                        <a:effectLst/>
                      </a:endParaRPr>
                    </a:p>
                  </a:txBody>
                  <a:tcPr marL="5377" marR="5377" marT="5377" marB="38711" anchor="ctr">
                    <a:lnL w="846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$257.92 </a:t>
                      </a:r>
                      <a:endParaRPr lang="en-US" sz="900">
                        <a:effectLst/>
                      </a:endParaRPr>
                    </a:p>
                  </a:txBody>
                  <a:tcPr marL="5377" marR="5377" marT="5377" marB="38711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46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$107.05 </a:t>
                      </a:r>
                      <a:endParaRPr lang="en-US" sz="900">
                        <a:effectLst/>
                      </a:endParaRPr>
                    </a:p>
                  </a:txBody>
                  <a:tcPr marL="5377" marR="5377" marT="5377" marB="38711" anchor="ctr">
                    <a:lnL w="846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$434.16 </a:t>
                      </a:r>
                      <a:endParaRPr lang="en-US" sz="900">
                        <a:effectLst/>
                      </a:endParaRPr>
                    </a:p>
                  </a:txBody>
                  <a:tcPr marL="5377" marR="5377" marT="5377" marB="38711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46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5538480"/>
                  </a:ext>
                </a:extLst>
              </a:tr>
              <a:tr h="473992">
                <a:tc>
                  <a:txBody>
                    <a:bodyPr/>
                    <a:lstStyle/>
                    <a:p>
                      <a:pPr algn="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Monthly Contribution Savings  </a:t>
                      </a:r>
                      <a:endParaRPr lang="en-US" sz="900">
                        <a:effectLst/>
                      </a:endParaRPr>
                    </a:p>
                  </a:txBody>
                  <a:tcPr marL="5377" marR="5377" marT="5377" marB="38711" anchor="ctr">
                    <a:lnL w="846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46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$91.56 </a:t>
                      </a:r>
                      <a:endParaRPr lang="en-US" sz="900">
                        <a:effectLst/>
                      </a:endParaRPr>
                    </a:p>
                  </a:txBody>
                  <a:tcPr marL="5377" marR="5377" marT="5377" marB="38711" anchor="ctr">
                    <a:lnL w="846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$132.79 </a:t>
                      </a:r>
                      <a:endParaRPr lang="en-US" sz="900">
                        <a:effectLst/>
                      </a:endParaRPr>
                    </a:p>
                  </a:txBody>
                  <a:tcPr marL="5377" marR="5377" marT="5377" marB="38711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46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$192.27 </a:t>
                      </a:r>
                      <a:endParaRPr lang="en-US" sz="900">
                        <a:effectLst/>
                      </a:endParaRPr>
                    </a:p>
                  </a:txBody>
                  <a:tcPr marL="5377" marR="5377" marT="5377" marB="38711" anchor="ctr">
                    <a:lnL w="846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$278.87 </a:t>
                      </a:r>
                      <a:endParaRPr lang="en-US" sz="900">
                        <a:effectLst/>
                      </a:endParaRPr>
                    </a:p>
                  </a:txBody>
                  <a:tcPr marL="5377" marR="5377" marT="5377" marB="38711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46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$164.80 </a:t>
                      </a:r>
                      <a:endParaRPr lang="en-US" sz="900">
                        <a:effectLst/>
                      </a:endParaRPr>
                    </a:p>
                  </a:txBody>
                  <a:tcPr marL="5377" marR="5377" marT="5377" marB="38711" anchor="ctr">
                    <a:lnL w="846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$239.02 </a:t>
                      </a:r>
                      <a:endParaRPr lang="en-US" sz="900">
                        <a:effectLst/>
                      </a:endParaRPr>
                    </a:p>
                  </a:txBody>
                  <a:tcPr marL="5377" marR="5377" marT="5377" marB="38711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46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$277.42 </a:t>
                      </a:r>
                      <a:endParaRPr lang="en-US" sz="900">
                        <a:effectLst/>
                      </a:endParaRPr>
                    </a:p>
                  </a:txBody>
                  <a:tcPr marL="5377" marR="5377" marT="5377" marB="38711" anchor="ctr">
                    <a:lnL w="846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$402.36 </a:t>
                      </a:r>
                      <a:endParaRPr lang="en-US" sz="900">
                        <a:effectLst/>
                      </a:endParaRPr>
                    </a:p>
                  </a:txBody>
                  <a:tcPr marL="5377" marR="5377" marT="5377" marB="38711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46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7980601"/>
                  </a:ext>
                </a:extLst>
              </a:tr>
              <a:tr h="473992">
                <a:tc>
                  <a:txBody>
                    <a:bodyPr/>
                    <a:lstStyle/>
                    <a:p>
                      <a:pPr algn="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Annual Contribution Savings </a:t>
                      </a:r>
                      <a:endParaRPr lang="en-US" sz="900" dirty="0">
                        <a:effectLst/>
                      </a:endParaRPr>
                    </a:p>
                  </a:txBody>
                  <a:tcPr marL="5377" marR="5377" marT="5377" marB="38711" anchor="ctr">
                    <a:lnL w="846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46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$1,098.72 </a:t>
                      </a:r>
                      <a:endParaRPr lang="en-US" sz="900">
                        <a:effectLst/>
                      </a:endParaRPr>
                    </a:p>
                  </a:txBody>
                  <a:tcPr marL="5377" marR="5377" marT="5377" marB="38711" anchor="ctr">
                    <a:lnL w="846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$1,593.48 </a:t>
                      </a:r>
                      <a:endParaRPr lang="en-US" sz="900">
                        <a:effectLst/>
                      </a:endParaRPr>
                    </a:p>
                  </a:txBody>
                  <a:tcPr marL="5377" marR="5377" marT="5377" marB="38711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46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$2,307.24 </a:t>
                      </a:r>
                      <a:endParaRPr lang="en-US" sz="900">
                        <a:effectLst/>
                      </a:endParaRPr>
                    </a:p>
                  </a:txBody>
                  <a:tcPr marL="5377" marR="5377" marT="5377" marB="38711" anchor="ctr">
                    <a:lnL w="846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$3,346.44 </a:t>
                      </a:r>
                      <a:endParaRPr lang="en-US" sz="900">
                        <a:effectLst/>
                      </a:endParaRPr>
                    </a:p>
                  </a:txBody>
                  <a:tcPr marL="5377" marR="5377" marT="5377" marB="38711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46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$1,977.60 </a:t>
                      </a:r>
                      <a:endParaRPr lang="en-US" sz="900">
                        <a:effectLst/>
                      </a:endParaRPr>
                    </a:p>
                  </a:txBody>
                  <a:tcPr marL="5377" marR="5377" marT="5377" marB="38711" anchor="ctr">
                    <a:lnL w="846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$2,868.24 </a:t>
                      </a:r>
                      <a:endParaRPr lang="en-US" sz="900">
                        <a:effectLst/>
                      </a:endParaRPr>
                    </a:p>
                  </a:txBody>
                  <a:tcPr marL="5377" marR="5377" marT="5377" marB="38711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46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$3,329.04 </a:t>
                      </a:r>
                      <a:endParaRPr lang="en-US" sz="900">
                        <a:effectLst/>
                      </a:endParaRPr>
                    </a:p>
                  </a:txBody>
                  <a:tcPr marL="5377" marR="5377" marT="5377" marB="38711" anchor="ctr">
                    <a:lnL w="846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$4,828.32 </a:t>
                      </a:r>
                      <a:endParaRPr lang="en-US" sz="900">
                        <a:effectLst/>
                      </a:endParaRPr>
                    </a:p>
                  </a:txBody>
                  <a:tcPr marL="5377" marR="5377" marT="5377" marB="38711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46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170174"/>
                  </a:ext>
                </a:extLst>
              </a:tr>
              <a:tr h="473992">
                <a:tc>
                  <a:txBody>
                    <a:bodyPr/>
                    <a:lstStyle/>
                    <a:p>
                      <a:pPr algn="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College Contribution to HSA</a:t>
                      </a:r>
                      <a:endParaRPr lang="en-US" sz="900">
                        <a:effectLst/>
                      </a:endParaRPr>
                    </a:p>
                  </a:txBody>
                  <a:tcPr marL="5377" marR="5377" marT="5377" marB="38711" anchor="ctr">
                    <a:lnL w="846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46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$500 </a:t>
                      </a:r>
                      <a:endParaRPr lang="en-US" sz="900">
                        <a:effectLst/>
                      </a:endParaRPr>
                    </a:p>
                  </a:txBody>
                  <a:tcPr marL="5377" marR="5377" marT="5377" marB="38711" anchor="ctr">
                    <a:lnL w="846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$500 </a:t>
                      </a:r>
                      <a:endParaRPr lang="en-US" sz="900">
                        <a:effectLst/>
                      </a:endParaRPr>
                    </a:p>
                  </a:txBody>
                  <a:tcPr marL="5377" marR="5377" marT="5377" marB="38711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46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$1,000 </a:t>
                      </a:r>
                      <a:endParaRPr lang="en-US" sz="900">
                        <a:effectLst/>
                      </a:endParaRPr>
                    </a:p>
                  </a:txBody>
                  <a:tcPr marL="5377" marR="5377" marT="5377" marB="38711" anchor="ctr">
                    <a:lnL w="846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$1,000 </a:t>
                      </a:r>
                      <a:endParaRPr lang="en-US" sz="900">
                        <a:effectLst/>
                      </a:endParaRPr>
                    </a:p>
                  </a:txBody>
                  <a:tcPr marL="5377" marR="5377" marT="5377" marB="38711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46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$1,000 </a:t>
                      </a:r>
                      <a:endParaRPr lang="en-US" sz="900">
                        <a:effectLst/>
                      </a:endParaRPr>
                    </a:p>
                  </a:txBody>
                  <a:tcPr marL="5377" marR="5377" marT="5377" marB="38711" anchor="ctr">
                    <a:lnL w="846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$1,000 </a:t>
                      </a:r>
                      <a:endParaRPr lang="en-US" sz="900">
                        <a:effectLst/>
                      </a:endParaRPr>
                    </a:p>
                  </a:txBody>
                  <a:tcPr marL="5377" marR="5377" marT="5377" marB="38711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46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$1,000 </a:t>
                      </a:r>
                      <a:endParaRPr lang="en-US" sz="900">
                        <a:effectLst/>
                      </a:endParaRPr>
                    </a:p>
                  </a:txBody>
                  <a:tcPr marL="5377" marR="5377" marT="5377" marB="38711" anchor="ctr">
                    <a:lnL w="846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$1,000 </a:t>
                      </a:r>
                      <a:endParaRPr lang="en-US" sz="900">
                        <a:effectLst/>
                      </a:endParaRPr>
                    </a:p>
                  </a:txBody>
                  <a:tcPr marL="5377" marR="5377" marT="5377" marB="38711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46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705157"/>
                  </a:ext>
                </a:extLst>
              </a:tr>
              <a:tr h="688125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Total Contribution Savings + College's HSA Contribution:</a:t>
                      </a:r>
                      <a:endParaRPr lang="en-US" sz="900">
                        <a:effectLst/>
                      </a:endParaRPr>
                    </a:p>
                  </a:txBody>
                  <a:tcPr marL="5377" marR="5377" marT="5377" marB="38711" anchor="ctr">
                    <a:lnL w="846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46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46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$1,599 </a:t>
                      </a:r>
                      <a:endParaRPr lang="en-US" sz="900">
                        <a:effectLst/>
                      </a:endParaRPr>
                    </a:p>
                  </a:txBody>
                  <a:tcPr marL="5377" marR="5377" marT="5377" marB="38711" anchor="ctr">
                    <a:lnL w="846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46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$2,093 </a:t>
                      </a:r>
                      <a:endParaRPr lang="en-US" sz="900">
                        <a:effectLst/>
                      </a:endParaRPr>
                    </a:p>
                  </a:txBody>
                  <a:tcPr marL="5377" marR="5377" marT="5377" marB="38711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46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46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$3,307 </a:t>
                      </a:r>
                      <a:endParaRPr lang="en-US" sz="900">
                        <a:effectLst/>
                      </a:endParaRPr>
                    </a:p>
                  </a:txBody>
                  <a:tcPr marL="5377" marR="5377" marT="5377" marB="38711" anchor="ctr">
                    <a:lnL w="846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46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$4,346 </a:t>
                      </a:r>
                      <a:endParaRPr lang="en-US" sz="900">
                        <a:effectLst/>
                      </a:endParaRPr>
                    </a:p>
                  </a:txBody>
                  <a:tcPr marL="5377" marR="5377" marT="5377" marB="38711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46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46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$2,978 </a:t>
                      </a:r>
                      <a:endParaRPr lang="en-US" sz="900">
                        <a:effectLst/>
                      </a:endParaRPr>
                    </a:p>
                  </a:txBody>
                  <a:tcPr marL="5377" marR="5377" marT="5377" marB="38711" anchor="ctr">
                    <a:lnL w="846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46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$3,868 </a:t>
                      </a:r>
                      <a:endParaRPr lang="en-US" sz="900">
                        <a:effectLst/>
                      </a:endParaRPr>
                    </a:p>
                  </a:txBody>
                  <a:tcPr marL="5377" marR="5377" marT="5377" marB="38711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46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46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$4,329 </a:t>
                      </a:r>
                      <a:endParaRPr lang="en-US" sz="900">
                        <a:effectLst/>
                      </a:endParaRPr>
                    </a:p>
                  </a:txBody>
                  <a:tcPr marL="5377" marR="5377" marT="5377" marB="38711" anchor="ctr">
                    <a:lnL w="846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46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$5,828 </a:t>
                      </a:r>
                      <a:endParaRPr lang="en-US" sz="900" dirty="0">
                        <a:effectLst/>
                      </a:endParaRPr>
                    </a:p>
                  </a:txBody>
                  <a:tcPr marL="5377" marR="5377" marT="5377" marB="38711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46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46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6334969"/>
                  </a:ext>
                </a:extLst>
              </a:tr>
            </a:tbl>
          </a:graphicData>
        </a:graphic>
      </p:graphicFrame>
      <p:sp>
        <p:nvSpPr>
          <p:cNvPr id="8" name="Rectangle 2">
            <a:extLst>
              <a:ext uri="{FF2B5EF4-FFF2-40B4-BE49-F238E27FC236}">
                <a16:creationId xmlns:a16="http://schemas.microsoft.com/office/drawing/2014/main" id="{A8818CF3-37F5-CA00-025B-602552DB59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286" y="1097756"/>
            <a:ext cx="2124017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630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F0D198C-E994-45B2-A3C3-D7DF6046B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8129"/>
            <a:ext cx="10972800" cy="986613"/>
          </a:xfrm>
        </p:spPr>
        <p:txBody>
          <a:bodyPr/>
          <a:lstStyle/>
          <a:p>
            <a:r>
              <a:rPr lang="en-US" dirty="0"/>
              <a:t>Employee Example: Choosing a Medical Plan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9590115-63BD-4C18-9CFA-FE8B45565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50558"/>
            <a:ext cx="10972800" cy="838194"/>
          </a:xfrm>
        </p:spPr>
        <p:txBody>
          <a:bodyPr/>
          <a:lstStyle/>
          <a:p>
            <a:r>
              <a:rPr lang="en-US" dirty="0"/>
              <a:t>This member is enrolled in individual coverage. During the year they have 1 preventative, 1 sick visit, an MRI and 6 PT visits for back pain: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D1624CF-C8B6-4C86-3728-8D5113C75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99" y="1788752"/>
            <a:ext cx="10668000" cy="301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5B4FA8-A986-2D46-74D4-FB23D38FC178}"/>
              </a:ext>
            </a:extLst>
          </p:cNvPr>
          <p:cNvSpPr txBox="1"/>
          <p:nvPr/>
        </p:nvSpPr>
        <p:spPr>
          <a:xfrm>
            <a:off x="838200" y="4933876"/>
            <a:ext cx="11125200" cy="14234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*Out-of-pocket costs are examples and may not reflect actual costs for services listed.</a:t>
            </a:r>
            <a:endParaRPr lang="en-US" sz="1600" b="0" dirty="0">
              <a:effectLst/>
            </a:endParaRPr>
          </a:p>
          <a:p>
            <a:pPr rtl="0">
              <a:spcBef>
                <a:spcPts val="259"/>
              </a:spcBef>
              <a:spcAft>
                <a:spcPts val="0"/>
              </a:spcAft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**This member was enrolled in coverage effective January 1, 2024, so they received the College’s $500 HSA contribution.       HSA contributions are prorated based on month hired.</a:t>
            </a:r>
            <a:endParaRPr lang="en-US" sz="1600" b="0" dirty="0">
              <a:effectLst/>
            </a:endParaRPr>
          </a:p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1319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F97E7-05AE-467F-8AB3-F72A75713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for Retirement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28A81F-372C-41B1-9673-506212B51C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17638"/>
            <a:ext cx="109728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HSAs can be viewed as a retirement account.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funds in your HSA are yours!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Funds can be invested – you can determine how much cash you need in your account to pay for expenses and invest the rest!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monies including investment gains are not taxed if the money is used to pay for qualified health expenses.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 can access your funds for any reason after age 65. 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used for qualified health expenses (No tax) 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used for any other expenses (Taxed as ordinary income)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*If expenses are used before age 65, taxed as ordinary income plus 20% penalty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691304"/>
      </p:ext>
    </p:extLst>
  </p:cSld>
  <p:clrMapOvr>
    <a:masterClrMapping/>
  </p:clrMapOvr>
</p:sld>
</file>

<file path=ppt/theme/theme1.xml><?xml version="1.0" encoding="utf-8"?>
<a:theme xmlns:a="http://schemas.openxmlformats.org/drawingml/2006/main" name="HolyCrossPowerPointTemplateNoTagFinal (3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F572DAA2-F025-4C89-A2CA-AD8F94F6347E}" vid="{FE47F35E-02D2-4F1A-9821-AA318FE0DD63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7FA8F2E83916046ABF3B56C20DD8130" ma:contentTypeVersion="18" ma:contentTypeDescription="Create a new document." ma:contentTypeScope="" ma:versionID="9351a32c32030830a1a30fa8f6b0eb1a">
  <xsd:schema xmlns:xsd="http://www.w3.org/2001/XMLSchema" xmlns:xs="http://www.w3.org/2001/XMLSchema" xmlns:p="http://schemas.microsoft.com/office/2006/metadata/properties" xmlns:ns2="92e8e43f-d336-40f6-a804-58eec3b9d998" xmlns:ns3="44666e44-fbf8-44d6-bb42-b454b5ccdecf" targetNamespace="http://schemas.microsoft.com/office/2006/metadata/properties" ma:root="true" ma:fieldsID="e9bf30742c902942b6fbf0f7c52f0fec" ns2:_="" ns3:_="">
    <xsd:import namespace="92e8e43f-d336-40f6-a804-58eec3b9d998"/>
    <xsd:import namespace="44666e44-fbf8-44d6-bb42-b454b5ccdec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3:TaxCatchAll" minOccurs="0"/>
                <xsd:element ref="ns2:lcf76f155ced4ddcb4097134ff3c332f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e8e43f-d336-40f6-a804-58eec3b9d99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c8cf1c0-73f6-4b47-a830-15ce2263149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666e44-fbf8-44d6-bb42-b454b5ccdecf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76ed9a38-48fd-4362-96c7-71284860ddc2}" ma:internalName="TaxCatchAll" ma:showField="CatchAllData" ma:web="44666e44-fbf8-44d6-bb42-b454b5ccdec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4666e44-fbf8-44d6-bb42-b454b5ccdecf" xsi:nil="true"/>
    <lcf76f155ced4ddcb4097134ff3c332f xmlns="92e8e43f-d336-40f6-a804-58eec3b9d998">
      <Terms xmlns="http://schemas.microsoft.com/office/infopath/2007/PartnerControls"/>
    </lcf76f155ced4ddcb4097134ff3c332f>
    <SharedWithUsers xmlns="44666e44-fbf8-44d6-bb42-b454b5ccdecf">
      <UserInfo>
        <DisplayName>Jessie Campbell</DisplayName>
        <AccountId>79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52D7576-38F4-45EF-A583-E62F9251C58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2e8e43f-d336-40f6-a804-58eec3b9d998"/>
    <ds:schemaRef ds:uri="44666e44-fbf8-44d6-bb42-b454b5ccdec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06341A0-9BC9-4CE2-A63A-E3E3BAF8728B}">
  <ds:schemaRefs>
    <ds:schemaRef ds:uri="http://schemas.microsoft.com/office/2006/documentManagement/types"/>
    <ds:schemaRef ds:uri="http://schemas.microsoft.com/office/2006/metadata/properties"/>
    <ds:schemaRef ds:uri="http://purl.org/dc/elements/1.1/"/>
    <ds:schemaRef ds:uri="92e8e43f-d336-40f6-a804-58eec3b9d998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44666e44-fbf8-44d6-bb42-b454b5ccdecf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C8EE6E3-F636-4463-B74F-27C737DCD42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hcpowerpoint2020_16x9 (1)</Template>
  <TotalTime>460</TotalTime>
  <Words>1210</Words>
  <Application>Microsoft Office PowerPoint</Application>
  <PresentationFormat>Widescreen</PresentationFormat>
  <Paragraphs>143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Times New Roman</vt:lpstr>
      <vt:lpstr>HolyCrossPowerPointTemplateNoTagFinal (3)</vt:lpstr>
      <vt:lpstr>PowerPoint Presentation</vt:lpstr>
      <vt:lpstr>Health Savings Accounts (HSA)</vt:lpstr>
      <vt:lpstr>Unique Triple Tax Advantages</vt:lpstr>
      <vt:lpstr>Who is Eligible?</vt:lpstr>
      <vt:lpstr>What Expenses Are Eligible?</vt:lpstr>
      <vt:lpstr>2024 IRS Limits &amp; Other Benefits</vt:lpstr>
      <vt:lpstr>Contributions and Savings Example: PPO HDHP &amp; Focus HMO</vt:lpstr>
      <vt:lpstr>Employee Example: Choosing a Medical Plan</vt:lpstr>
      <vt:lpstr>Benefits for Retirement</vt:lpstr>
      <vt:lpstr>Limited Purpose FSA (LPFSA)</vt:lpstr>
      <vt:lpstr>HSA &amp; Filing Taxes</vt:lpstr>
      <vt:lpstr>Questions? Contact:  HR Benefits team 508-793-3391 hrbenefits@holycross.edu</vt:lpstr>
    </vt:vector>
  </TitlesOfParts>
  <Company>College of the Holy Cross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Erika Fradsham</dc:creator>
  <cp:lastModifiedBy>Allyssa Sime</cp:lastModifiedBy>
  <cp:revision>6</cp:revision>
  <dcterms:created xsi:type="dcterms:W3CDTF">2021-11-02T16:42:28Z</dcterms:created>
  <dcterms:modified xsi:type="dcterms:W3CDTF">2024-02-20T22:08:08Z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0x01010067FA8F2E83916046ABF3B56C20DD8130</vt:lpwstr>
  </property>
  <property fmtid="{D5CDD505-2E9C-101B-9397-08002B2CF9AE}" pid="3" name="MediaServiceImageTags">
    <vt:lpwstr/>
  </property>
</Properties>
</file>